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0" r:id="rId3"/>
    <p:sldId id="269" r:id="rId4"/>
    <p:sldId id="284" r:id="rId5"/>
    <p:sldId id="272" r:id="rId6"/>
    <p:sldId id="273" r:id="rId7"/>
    <p:sldId id="271" r:id="rId8"/>
    <p:sldId id="274" r:id="rId9"/>
    <p:sldId id="275" r:id="rId10"/>
    <p:sldId id="276" r:id="rId11"/>
    <p:sldId id="277" r:id="rId12"/>
    <p:sldId id="278" r:id="rId13"/>
    <p:sldId id="279" r:id="rId14"/>
    <p:sldId id="280" r:id="rId15"/>
    <p:sldId id="281" r:id="rId16"/>
    <p:sldId id="282" r:id="rId17"/>
    <p:sldId id="283" r:id="rId18"/>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1C5DBA-39A8-4A91-8BFC-3F311B6F1C8C}">
          <p14:sldIdLst>
            <p14:sldId id="256"/>
            <p14:sldId id="270"/>
            <p14:sldId id="269"/>
            <p14:sldId id="284"/>
            <p14:sldId id="272"/>
            <p14:sldId id="273"/>
            <p14:sldId id="271"/>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 Heredia" initials="jH" lastIdx="4" clrIdx="0">
    <p:extLst>
      <p:ext uri="{19B8F6BF-5375-455C-9EA6-DF929625EA0E}">
        <p15:presenceInfo xmlns:p15="http://schemas.microsoft.com/office/powerpoint/2012/main" userId="828ef332f1ffd1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1" autoAdjust="0"/>
    <p:restoredTop sz="93229" autoAdjust="0"/>
  </p:normalViewPr>
  <p:slideViewPr>
    <p:cSldViewPr snapToGrid="0">
      <p:cViewPr varScale="1">
        <p:scale>
          <a:sx n="103" d="100"/>
          <a:sy n="103" d="100"/>
        </p:scale>
        <p:origin x="48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7556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775" y="0"/>
            <a:ext cx="4160838" cy="755650"/>
          </a:xfrm>
          <a:prstGeom prst="rect">
            <a:avLst/>
          </a:prstGeom>
        </p:spPr>
        <p:txBody>
          <a:bodyPr vert="horz" lIns="91440" tIns="45720" rIns="91440" bIns="45720" rtlCol="0"/>
          <a:lstStyle>
            <a:lvl1pPr algn="r">
              <a:defRPr sz="1200"/>
            </a:lvl1pPr>
          </a:lstStyle>
          <a:p>
            <a:fld id="{151E649B-4347-43EC-A0B2-1C267059A3E1}" type="datetimeFigureOut">
              <a:rPr lang="en-US" smtClean="0"/>
              <a:t>5/23/2023</a:t>
            </a:fld>
            <a:endParaRPr lang="en-US" dirty="0"/>
          </a:p>
        </p:txBody>
      </p:sp>
      <p:sp>
        <p:nvSpPr>
          <p:cNvPr id="4" name="Slide Image Placeholder 3"/>
          <p:cNvSpPr>
            <a:spLocks noGrp="1" noRot="1" noChangeAspect="1"/>
          </p:cNvSpPr>
          <p:nvPr>
            <p:ph type="sldImg" idx="2"/>
          </p:nvPr>
        </p:nvSpPr>
        <p:spPr>
          <a:xfrm>
            <a:off x="274638" y="1885950"/>
            <a:ext cx="9051925" cy="5092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438" y="7261225"/>
            <a:ext cx="7680325" cy="5940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1950"/>
            <a:ext cx="4160838" cy="7556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775" y="14331950"/>
            <a:ext cx="4160838" cy="755650"/>
          </a:xfrm>
          <a:prstGeom prst="rect">
            <a:avLst/>
          </a:prstGeom>
        </p:spPr>
        <p:txBody>
          <a:bodyPr vert="horz" lIns="91440" tIns="45720" rIns="91440" bIns="45720" rtlCol="0" anchor="b"/>
          <a:lstStyle>
            <a:lvl1pPr algn="r">
              <a:defRPr sz="1200"/>
            </a:lvl1pPr>
          </a:lstStyle>
          <a:p>
            <a:fld id="{8DBFC375-484F-4295-A2D8-21AC1CCD15FA}" type="slidenum">
              <a:rPr lang="en-US" smtClean="0"/>
              <a:t>‹#›</a:t>
            </a:fld>
            <a:endParaRPr lang="en-US" dirty="0"/>
          </a:p>
        </p:txBody>
      </p:sp>
    </p:spTree>
    <p:extLst>
      <p:ext uri="{BB962C8B-B14F-4D97-AF65-F5344CB8AC3E}">
        <p14:creationId xmlns:p14="http://schemas.microsoft.com/office/powerpoint/2010/main" val="310290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66A9-EA91-43E0-6E08-2E6588357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3E8BE-28A4-C204-EE47-854DF1A63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0204B-65B0-C44C-C6CD-6B32D0875844}"/>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9575DFFA-B8EC-B9F9-EF48-8033CB55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8B41C4-1407-87F6-C9C3-8DFE52D82B22}"/>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77978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E728-B2D7-2E47-D001-246497EF6D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EE9D1-7373-945A-79B4-B2EF72CA40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5C994-CAC5-05B0-6036-DACB8BA4E733}"/>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EEF06FF9-953A-A223-E03C-2A6F71EF5C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64A201-4C8C-2DC6-904A-74CD3B99B230}"/>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692185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7A43C1-804A-3775-0823-4461602437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077F-F4E9-6EC1-8C4B-D744DBC15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DBBDF-4EA8-B19E-FF67-AD8BB3192954}"/>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3BDBA684-4A25-E0C8-0A30-33E2BD211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AAAD7B-E810-1E59-509F-A7B60AB5E157}"/>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58571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50D6-5279-9F78-CD75-A91A29702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4C117-6C6E-9E0C-708F-4C4FDBFF7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A660D-EEB6-4768-2D18-06CB1740AA8C}"/>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F08AB626-CB87-D696-F684-E0F0A3D2F1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DADEB-1D03-FB94-6694-B5423DDBD98C}"/>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30056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3D46-8190-FB33-37B1-696654AC8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9989-32CA-1E8B-EA5E-D75C07F20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46B03-2DA9-20AB-363F-095CABA3DDBA}"/>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9B24C1F5-B78F-0195-18D9-AEA3CF11D1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3F6E5-1101-EE84-E850-0FBFB62DBF4D}"/>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253396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6050-CB3E-87E6-2330-F37B5DDBA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57F28-183B-25AB-D037-8B09E134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DB1D-D5BA-5E00-BE0F-2B245213FF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67275-7344-0AA9-23A0-2D58FD925C8C}"/>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6" name="Footer Placeholder 5">
            <a:extLst>
              <a:ext uri="{FF2B5EF4-FFF2-40B4-BE49-F238E27FC236}">
                <a16:creationId xmlns:a16="http://schemas.microsoft.com/office/drawing/2014/main" id="{29398384-0C5F-1C31-8C2B-F7CC309386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529FEE-7025-C00F-1C43-4068B64EA52B}"/>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358491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F3C3-757F-4B3A-35AB-885ECF3B68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4893D2-FF85-A736-8764-35C273034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670C1-D957-6782-29EA-5A86139DF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9A9AAC-FD3A-883C-2F1F-070CCDEDF2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445EE-AC83-7478-44D1-7266B708D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049F63-AE2A-59BD-2797-6173292E2134}"/>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8" name="Footer Placeholder 7">
            <a:extLst>
              <a:ext uri="{FF2B5EF4-FFF2-40B4-BE49-F238E27FC236}">
                <a16:creationId xmlns:a16="http://schemas.microsoft.com/office/drawing/2014/main" id="{54144437-EF8F-9F7A-DA58-01CCCF07D3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5ED165-EE1C-50CA-AC27-7464CFCB224A}"/>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31128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25EF-A7A0-C37B-B773-AA2D14857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850C43-2135-6065-A1D3-4E6CEFB574DB}"/>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4" name="Footer Placeholder 3">
            <a:extLst>
              <a:ext uri="{FF2B5EF4-FFF2-40B4-BE49-F238E27FC236}">
                <a16:creationId xmlns:a16="http://schemas.microsoft.com/office/drawing/2014/main" id="{258E0F58-9E0E-4436-D01D-F0A1B87FA8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FE1CEB-053F-7EB4-98FE-84D4A0394720}"/>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1236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BF7FC8-305E-E0EF-2621-F87DC4C51A1A}"/>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3" name="Footer Placeholder 2">
            <a:extLst>
              <a:ext uri="{FF2B5EF4-FFF2-40B4-BE49-F238E27FC236}">
                <a16:creationId xmlns:a16="http://schemas.microsoft.com/office/drawing/2014/main" id="{DE25EFE3-1C0C-D3EA-D09B-A57F20512B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51FA70-7B32-6A5F-2172-65ABAE2AE752}"/>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68425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D90B-1E43-C75F-281D-1D565881B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F426A-165E-B134-7B76-3D1F9E2F9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11CAD-3613-EC7D-8294-12F9CEF5F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C7899-FE33-15C7-E11C-054E03509952}"/>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6" name="Footer Placeholder 5">
            <a:extLst>
              <a:ext uri="{FF2B5EF4-FFF2-40B4-BE49-F238E27FC236}">
                <a16:creationId xmlns:a16="http://schemas.microsoft.com/office/drawing/2014/main" id="{EA1785B7-9063-DBF6-FB3A-393C2BA3D3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47C550-CB9C-58C6-3DE0-5128AEAE35CC}"/>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183544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D4F-3B61-C227-D4A7-A0724110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1E0780-077A-DA87-70C0-39DDEED10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493AE4-D088-FB3F-EBB6-FAED0C5F9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133DC5-939D-DFDB-7EBA-3B1B93A865E3}"/>
              </a:ext>
            </a:extLst>
          </p:cNvPr>
          <p:cNvSpPr>
            <a:spLocks noGrp="1"/>
          </p:cNvSpPr>
          <p:nvPr>
            <p:ph type="dt" sz="half" idx="10"/>
          </p:nvPr>
        </p:nvSpPr>
        <p:spPr/>
        <p:txBody>
          <a:bodyPr/>
          <a:lstStyle/>
          <a:p>
            <a:fld id="{4A1DC852-D0CA-447F-8979-6CA783C2364B}" type="datetimeFigureOut">
              <a:rPr lang="en-US" smtClean="0"/>
              <a:t>5/23/2023</a:t>
            </a:fld>
            <a:endParaRPr lang="en-US" dirty="0"/>
          </a:p>
        </p:txBody>
      </p:sp>
      <p:sp>
        <p:nvSpPr>
          <p:cNvPr id="6" name="Footer Placeholder 5">
            <a:extLst>
              <a:ext uri="{FF2B5EF4-FFF2-40B4-BE49-F238E27FC236}">
                <a16:creationId xmlns:a16="http://schemas.microsoft.com/office/drawing/2014/main" id="{CF2C2E05-19E7-902C-146F-1B4FB8D3A1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1BDDBE-225E-067C-788A-976D6E051B59}"/>
              </a:ext>
            </a:extLst>
          </p:cNvPr>
          <p:cNvSpPr>
            <a:spLocks noGrp="1"/>
          </p:cNvSpPr>
          <p:nvPr>
            <p:ph type="sldNum" sz="quarter" idx="12"/>
          </p:nvPr>
        </p:nvSpPr>
        <p:spPr/>
        <p:txBody>
          <a:bodyPr/>
          <a:lstStyle/>
          <a:p>
            <a:fld id="{0FBAE1A9-EEE2-4A4C-BF25-462704E0872F}" type="slidenum">
              <a:rPr lang="en-US" smtClean="0"/>
              <a:t>‹#›</a:t>
            </a:fld>
            <a:endParaRPr lang="en-US" dirty="0"/>
          </a:p>
        </p:txBody>
      </p:sp>
    </p:spTree>
    <p:extLst>
      <p:ext uri="{BB962C8B-B14F-4D97-AF65-F5344CB8AC3E}">
        <p14:creationId xmlns:p14="http://schemas.microsoft.com/office/powerpoint/2010/main" val="288967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4E12-8DC2-BB6E-FA3F-224F8E38B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2DCCBC-6C97-BB32-5617-502CE16A0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6AEE2-58B4-21D8-82FC-047D7446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C852-D0CA-447F-8979-6CA783C2364B}" type="datetimeFigureOut">
              <a:rPr lang="en-US" smtClean="0"/>
              <a:t>5/23/2023</a:t>
            </a:fld>
            <a:endParaRPr lang="en-US" dirty="0"/>
          </a:p>
        </p:txBody>
      </p:sp>
      <p:sp>
        <p:nvSpPr>
          <p:cNvPr id="5" name="Footer Placeholder 4">
            <a:extLst>
              <a:ext uri="{FF2B5EF4-FFF2-40B4-BE49-F238E27FC236}">
                <a16:creationId xmlns:a16="http://schemas.microsoft.com/office/drawing/2014/main" id="{C933D53F-CE53-7345-773B-005E82F82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B14601-BAEE-6EE7-BB8B-E0F54A92D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AE1A9-EEE2-4A4C-BF25-462704E0872F}" type="slidenum">
              <a:rPr lang="en-US" smtClean="0"/>
              <a:t>‹#›</a:t>
            </a:fld>
            <a:endParaRPr lang="en-US" dirty="0"/>
          </a:p>
        </p:txBody>
      </p:sp>
    </p:spTree>
    <p:extLst>
      <p:ext uri="{BB962C8B-B14F-4D97-AF65-F5344CB8AC3E}">
        <p14:creationId xmlns:p14="http://schemas.microsoft.com/office/powerpoint/2010/main" val="14594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444500" ty="-5715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85A20-2BD3-E134-063D-AF11B3BB69B5}"/>
              </a:ext>
            </a:extLst>
          </p:cNvPr>
          <p:cNvSpPr>
            <a:spLocks noGrp="1"/>
          </p:cNvSpPr>
          <p:nvPr>
            <p:ph type="ctrTitle"/>
          </p:nvPr>
        </p:nvSpPr>
        <p:spPr>
          <a:xfrm>
            <a:off x="845820" y="1122363"/>
            <a:ext cx="10469880" cy="2387600"/>
          </a:xfrm>
        </p:spPr>
        <p:txBody>
          <a:bodyPr>
            <a:normAutofit/>
          </a:bodyPr>
          <a:lstStyle/>
          <a:p>
            <a:r>
              <a:rPr lang="en-US" b="1" dirty="0">
                <a:latin typeface="+mn-lt"/>
              </a:rPr>
              <a:t>AUTODESK CONSTRUCTION CLOUD</a:t>
            </a:r>
          </a:p>
        </p:txBody>
      </p:sp>
      <p:sp>
        <p:nvSpPr>
          <p:cNvPr id="3" name="Subtitle 2">
            <a:extLst>
              <a:ext uri="{FF2B5EF4-FFF2-40B4-BE49-F238E27FC236}">
                <a16:creationId xmlns:a16="http://schemas.microsoft.com/office/drawing/2014/main" id="{DB166958-6467-9D36-1A4E-75D41FA413F3}"/>
              </a:ext>
            </a:extLst>
          </p:cNvPr>
          <p:cNvSpPr>
            <a:spLocks noGrp="1"/>
          </p:cNvSpPr>
          <p:nvPr>
            <p:ph type="subTitle" idx="1"/>
          </p:nvPr>
        </p:nvSpPr>
        <p:spPr/>
        <p:txBody>
          <a:bodyPr>
            <a:normAutofit/>
          </a:bodyPr>
          <a:lstStyle/>
          <a:p>
            <a:endParaRPr lang="en-US" dirty="0"/>
          </a:p>
          <a:p>
            <a:r>
              <a:rPr lang="en-US" dirty="0"/>
              <a:t>SHARING MODELS THROUGH DESIGN COLLABORATION</a:t>
            </a:r>
          </a:p>
        </p:txBody>
      </p:sp>
      <p:sp>
        <p:nvSpPr>
          <p:cNvPr id="4" name="Title 1">
            <a:extLst>
              <a:ext uri="{FF2B5EF4-FFF2-40B4-BE49-F238E27FC236}">
                <a16:creationId xmlns:a16="http://schemas.microsoft.com/office/drawing/2014/main" id="{ECC63F2E-B323-4685-DC9F-883083B3D38F}"/>
              </a:ext>
            </a:extLst>
          </p:cNvPr>
          <p:cNvSpPr txBox="1">
            <a:spLocks/>
          </p:cNvSpPr>
          <p:nvPr/>
        </p:nvSpPr>
        <p:spPr>
          <a:xfrm>
            <a:off x="1524000" y="238125"/>
            <a:ext cx="9033383" cy="11668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rgbClr val="808000"/>
                </a:solidFill>
                <a:latin typeface="Stencil Std" panose="04020904080802020404" pitchFamily="82" charset="0"/>
              </a:rPr>
              <a:t>REVIT University</a:t>
            </a:r>
          </a:p>
        </p:txBody>
      </p:sp>
      <p:sp>
        <p:nvSpPr>
          <p:cNvPr id="6" name="TextBox 5">
            <a:extLst>
              <a:ext uri="{FF2B5EF4-FFF2-40B4-BE49-F238E27FC236}">
                <a16:creationId xmlns:a16="http://schemas.microsoft.com/office/drawing/2014/main" id="{664DA060-F4D7-8963-4CD1-95EF315DB5B4}"/>
              </a:ext>
            </a:extLst>
          </p:cNvPr>
          <p:cNvSpPr txBox="1"/>
          <p:nvPr/>
        </p:nvSpPr>
        <p:spPr>
          <a:xfrm>
            <a:off x="4683854" y="4855129"/>
            <a:ext cx="2983684" cy="461665"/>
          </a:xfrm>
          <a:prstGeom prst="rect">
            <a:avLst/>
          </a:prstGeom>
          <a:noFill/>
        </p:spPr>
        <p:txBody>
          <a:bodyPr wrap="square" rtlCol="0">
            <a:spAutoFit/>
          </a:bodyPr>
          <a:lstStyle/>
          <a:p>
            <a:pPr algn="ctr"/>
            <a:r>
              <a:rPr lang="en-US" sz="1200" dirty="0"/>
              <a:t>ORB UNIVERSITY – MAY 24, 2023 </a:t>
            </a:r>
          </a:p>
          <a:p>
            <a:pPr algn="ctr"/>
            <a:r>
              <a:rPr lang="en-US" sz="1200" dirty="0"/>
              <a:t>PRESENTED BY Christian Quintero</a:t>
            </a:r>
          </a:p>
        </p:txBody>
      </p:sp>
    </p:spTree>
    <p:extLst>
      <p:ext uri="{BB962C8B-B14F-4D97-AF65-F5344CB8AC3E}">
        <p14:creationId xmlns:p14="http://schemas.microsoft.com/office/powerpoint/2010/main" val="27071834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53F8EF-8FB6-53DD-0583-0C979B85A833}"/>
              </a:ext>
            </a:extLst>
          </p:cNvPr>
          <p:cNvPicPr>
            <a:picLocks noChangeAspect="1"/>
          </p:cNvPicPr>
          <p:nvPr/>
        </p:nvPicPr>
        <p:blipFill>
          <a:blip r:embed="rId2"/>
          <a:stretch>
            <a:fillRect/>
          </a:stretch>
        </p:blipFill>
        <p:spPr>
          <a:xfrm>
            <a:off x="1215916" y="2006600"/>
            <a:ext cx="9771630" cy="3707584"/>
          </a:xfrm>
          <a:prstGeom prst="rect">
            <a:avLst/>
          </a:prstGeom>
        </p:spPr>
      </p:pic>
      <p:sp>
        <p:nvSpPr>
          <p:cNvPr id="7" name="Arrow: Down 6">
            <a:extLst>
              <a:ext uri="{FF2B5EF4-FFF2-40B4-BE49-F238E27FC236}">
                <a16:creationId xmlns:a16="http://schemas.microsoft.com/office/drawing/2014/main" id="{D7427292-DD40-8852-4C36-BF66631110F3}"/>
              </a:ext>
            </a:extLst>
          </p:cNvPr>
          <p:cNvSpPr/>
          <p:nvPr/>
        </p:nvSpPr>
        <p:spPr>
          <a:xfrm rot="10800000">
            <a:off x="1204454" y="5623696"/>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05A781C-4AEB-BEFE-9948-2199307A1D09}"/>
              </a:ext>
            </a:extLst>
          </p:cNvPr>
          <p:cNvSpPr/>
          <p:nvPr/>
        </p:nvSpPr>
        <p:spPr>
          <a:xfrm rot="16200000">
            <a:off x="546100" y="2198280"/>
            <a:ext cx="584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4014725C-6730-76BB-639D-885D6904506B}"/>
              </a:ext>
            </a:extLst>
          </p:cNvPr>
          <p:cNvSpPr txBox="1">
            <a:spLocks/>
          </p:cNvSpPr>
          <p:nvPr/>
        </p:nvSpPr>
        <p:spPr>
          <a:xfrm>
            <a:off x="609588" y="1276303"/>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a:latin typeface="Calibri" panose="020F0502020204030204" pitchFamily="34" charset="0"/>
              </a:rPr>
              <a:t>To publish select the Main model  and click on publish at the top left. </a:t>
            </a:r>
            <a:r>
              <a:rPr lang="en-US" sz="1800">
                <a:solidFill>
                  <a:srgbClr val="C00000"/>
                </a:solidFill>
                <a:latin typeface="Calibri" panose="020F0502020204030204" pitchFamily="34" charset="0"/>
              </a:rPr>
              <a:t>If the model is not selected, this option will not appear.</a:t>
            </a:r>
            <a:endParaRPr lang="en-US" sz="1800" dirty="0">
              <a:solidFill>
                <a:srgbClr val="C00000"/>
              </a:solidFill>
            </a:endParaRPr>
          </a:p>
        </p:txBody>
      </p:sp>
      <p:sp>
        <p:nvSpPr>
          <p:cNvPr id="14" name="Title 1">
            <a:extLst>
              <a:ext uri="{FF2B5EF4-FFF2-40B4-BE49-F238E27FC236}">
                <a16:creationId xmlns:a16="http://schemas.microsoft.com/office/drawing/2014/main" id="{2DBFCC13-4E48-5E26-2179-ECDBB68AAE53}"/>
              </a:ext>
            </a:extLst>
          </p:cNvPr>
          <p:cNvSpPr>
            <a:spLocks noGrp="1"/>
          </p:cNvSpPr>
          <p:nvPr>
            <p:ph type="title"/>
          </p:nvPr>
        </p:nvSpPr>
        <p:spPr>
          <a:xfrm>
            <a:off x="838200" y="365125"/>
            <a:ext cx="10515600" cy="1325563"/>
          </a:xfrm>
        </p:spPr>
        <p:txBody>
          <a:bodyPr/>
          <a:lstStyle/>
          <a:p>
            <a:r>
              <a:rPr lang="en-US" b="1" dirty="0">
                <a:latin typeface="+mn-lt"/>
              </a:rPr>
              <a:t>Publishing From Revit To ACC Docs</a:t>
            </a:r>
          </a:p>
        </p:txBody>
      </p:sp>
    </p:spTree>
    <p:extLst>
      <p:ext uri="{BB962C8B-B14F-4D97-AF65-F5344CB8AC3E}">
        <p14:creationId xmlns:p14="http://schemas.microsoft.com/office/powerpoint/2010/main" val="33874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xit" presetSubtype="0" fill="hold" grpId="1"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EABF22-8E52-C2C9-1838-F476F3511B25}"/>
              </a:ext>
            </a:extLst>
          </p:cNvPr>
          <p:cNvPicPr>
            <a:picLocks noChangeAspect="1"/>
          </p:cNvPicPr>
          <p:nvPr/>
        </p:nvPicPr>
        <p:blipFill>
          <a:blip r:embed="rId2"/>
          <a:stretch>
            <a:fillRect/>
          </a:stretch>
        </p:blipFill>
        <p:spPr>
          <a:xfrm>
            <a:off x="1332835" y="2150797"/>
            <a:ext cx="9526329" cy="3801005"/>
          </a:xfrm>
          <a:prstGeom prst="rect">
            <a:avLst/>
          </a:prstGeom>
        </p:spPr>
      </p:pic>
      <p:sp>
        <p:nvSpPr>
          <p:cNvPr id="8" name="Content Placeholder 2">
            <a:extLst>
              <a:ext uri="{FF2B5EF4-FFF2-40B4-BE49-F238E27FC236}">
                <a16:creationId xmlns:a16="http://schemas.microsoft.com/office/drawing/2014/main" id="{E9457C7D-1636-F8C5-9C8D-113C7A580952}"/>
              </a:ext>
            </a:extLst>
          </p:cNvPr>
          <p:cNvSpPr txBox="1">
            <a:spLocks/>
          </p:cNvSpPr>
          <p:nvPr/>
        </p:nvSpPr>
        <p:spPr>
          <a:xfrm>
            <a:off x="609588" y="1276303"/>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Once this is achieved the model version count will go up and the dates will update. Doing this will effectively create a saved point of your project. This process can be automated if desired.</a:t>
            </a:r>
            <a:endParaRPr lang="en-US" sz="1800" dirty="0">
              <a:solidFill>
                <a:srgbClr val="C00000"/>
              </a:solidFill>
            </a:endParaRPr>
          </a:p>
        </p:txBody>
      </p:sp>
      <p:sp>
        <p:nvSpPr>
          <p:cNvPr id="9" name="Title 1">
            <a:extLst>
              <a:ext uri="{FF2B5EF4-FFF2-40B4-BE49-F238E27FC236}">
                <a16:creationId xmlns:a16="http://schemas.microsoft.com/office/drawing/2014/main" id="{97E2E8AE-6560-61F3-AE9F-559CE27288BA}"/>
              </a:ext>
            </a:extLst>
          </p:cNvPr>
          <p:cNvSpPr>
            <a:spLocks noGrp="1"/>
          </p:cNvSpPr>
          <p:nvPr>
            <p:ph type="title"/>
          </p:nvPr>
        </p:nvSpPr>
        <p:spPr>
          <a:xfrm>
            <a:off x="838200" y="365125"/>
            <a:ext cx="10515600" cy="1325563"/>
          </a:xfrm>
        </p:spPr>
        <p:txBody>
          <a:bodyPr/>
          <a:lstStyle/>
          <a:p>
            <a:r>
              <a:rPr lang="en-US" b="1" dirty="0">
                <a:latin typeface="+mn-lt"/>
              </a:rPr>
              <a:t>Publishing From Revit To ACC Docs</a:t>
            </a:r>
          </a:p>
        </p:txBody>
      </p:sp>
      <p:sp>
        <p:nvSpPr>
          <p:cNvPr id="10" name="Arrow: Down 9">
            <a:extLst>
              <a:ext uri="{FF2B5EF4-FFF2-40B4-BE49-F238E27FC236}">
                <a16:creationId xmlns:a16="http://schemas.microsoft.com/office/drawing/2014/main" id="{ADD54E8F-BB17-68B9-4E9D-160FC8A37F74}"/>
              </a:ext>
            </a:extLst>
          </p:cNvPr>
          <p:cNvSpPr/>
          <p:nvPr/>
        </p:nvSpPr>
        <p:spPr>
          <a:xfrm rot="10800000">
            <a:off x="4455654" y="5951802"/>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58F87BD9-BA30-6CEB-AA2A-981AF333C757}"/>
              </a:ext>
            </a:extLst>
          </p:cNvPr>
          <p:cNvSpPr/>
          <p:nvPr/>
        </p:nvSpPr>
        <p:spPr>
          <a:xfrm>
            <a:off x="4472657" y="2222499"/>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821B20AC-BB78-2D6B-7608-A01FF104466F}"/>
              </a:ext>
            </a:extLst>
          </p:cNvPr>
          <p:cNvSpPr/>
          <p:nvPr/>
        </p:nvSpPr>
        <p:spPr>
          <a:xfrm rot="10800000">
            <a:off x="7921372" y="5951802"/>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CA8EABB-ED28-5C5D-C00B-88118BD67505}"/>
              </a:ext>
            </a:extLst>
          </p:cNvPr>
          <p:cNvSpPr/>
          <p:nvPr/>
        </p:nvSpPr>
        <p:spPr>
          <a:xfrm rot="10800000">
            <a:off x="9342389" y="5951802"/>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32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9457C7D-1636-F8C5-9C8D-113C7A580952}"/>
              </a:ext>
            </a:extLst>
          </p:cNvPr>
          <p:cNvSpPr txBox="1">
            <a:spLocks/>
          </p:cNvSpPr>
          <p:nvPr/>
        </p:nvSpPr>
        <p:spPr>
          <a:xfrm>
            <a:off x="609588" y="1276303"/>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You can access any previous publishes of the model through the Version Icon next to the Cloud Shared Model. From there you can download or make current any of the older versions. </a:t>
            </a:r>
          </a:p>
          <a:p>
            <a:pPr indent="0">
              <a:spcBef>
                <a:spcPts val="0"/>
              </a:spcBef>
              <a:buFont typeface="Arial" panose="020B0604020202020204" pitchFamily="34" charset="0"/>
              <a:buNone/>
            </a:pPr>
            <a:r>
              <a:rPr lang="en-US" sz="1800" dirty="0">
                <a:solidFill>
                  <a:srgbClr val="C00000"/>
                </a:solidFill>
                <a:latin typeface="Calibri" panose="020F0502020204030204" pitchFamily="34" charset="0"/>
              </a:rPr>
              <a:t>Note: This will only make the model current in ACC Docs, not the  Cloud Model.</a:t>
            </a:r>
            <a:endParaRPr lang="en-US" sz="1800" dirty="0">
              <a:solidFill>
                <a:srgbClr val="C00000"/>
              </a:solidFill>
            </a:endParaRPr>
          </a:p>
        </p:txBody>
      </p:sp>
      <p:sp>
        <p:nvSpPr>
          <p:cNvPr id="9" name="Title 1">
            <a:extLst>
              <a:ext uri="{FF2B5EF4-FFF2-40B4-BE49-F238E27FC236}">
                <a16:creationId xmlns:a16="http://schemas.microsoft.com/office/drawing/2014/main" id="{97E2E8AE-6560-61F3-AE9F-559CE27288BA}"/>
              </a:ext>
            </a:extLst>
          </p:cNvPr>
          <p:cNvSpPr>
            <a:spLocks noGrp="1"/>
          </p:cNvSpPr>
          <p:nvPr>
            <p:ph type="title"/>
          </p:nvPr>
        </p:nvSpPr>
        <p:spPr>
          <a:xfrm>
            <a:off x="838200" y="365125"/>
            <a:ext cx="10515600" cy="1325563"/>
          </a:xfrm>
        </p:spPr>
        <p:txBody>
          <a:bodyPr/>
          <a:lstStyle/>
          <a:p>
            <a:r>
              <a:rPr lang="en-US" b="1" dirty="0">
                <a:latin typeface="+mn-lt"/>
              </a:rPr>
              <a:t>Publishing from Revit To ACC Docs</a:t>
            </a:r>
          </a:p>
        </p:txBody>
      </p:sp>
      <p:pic>
        <p:nvPicPr>
          <p:cNvPr id="3" name="Picture 2">
            <a:extLst>
              <a:ext uri="{FF2B5EF4-FFF2-40B4-BE49-F238E27FC236}">
                <a16:creationId xmlns:a16="http://schemas.microsoft.com/office/drawing/2014/main" id="{F7847E68-E3B2-C9F0-18F3-E25D8B063822}"/>
              </a:ext>
            </a:extLst>
          </p:cNvPr>
          <p:cNvPicPr>
            <a:picLocks noChangeAspect="1"/>
          </p:cNvPicPr>
          <p:nvPr/>
        </p:nvPicPr>
        <p:blipFill>
          <a:blip r:embed="rId2"/>
          <a:stretch>
            <a:fillRect/>
          </a:stretch>
        </p:blipFill>
        <p:spPr>
          <a:xfrm>
            <a:off x="944880" y="2601866"/>
            <a:ext cx="9578340" cy="3768255"/>
          </a:xfrm>
          <a:prstGeom prst="rect">
            <a:avLst/>
          </a:prstGeom>
        </p:spPr>
      </p:pic>
      <p:sp>
        <p:nvSpPr>
          <p:cNvPr id="4" name="Arrow: Down 3">
            <a:extLst>
              <a:ext uri="{FF2B5EF4-FFF2-40B4-BE49-F238E27FC236}">
                <a16:creationId xmlns:a16="http://schemas.microsoft.com/office/drawing/2014/main" id="{1924AAC9-9335-E188-9946-48E50DA86E1A}"/>
              </a:ext>
            </a:extLst>
          </p:cNvPr>
          <p:cNvSpPr/>
          <p:nvPr/>
        </p:nvSpPr>
        <p:spPr>
          <a:xfrm rot="10800000">
            <a:off x="4394694" y="5378497"/>
            <a:ext cx="342900" cy="40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63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9457C7D-1636-F8C5-9C8D-113C7A580952}"/>
              </a:ext>
            </a:extLst>
          </p:cNvPr>
          <p:cNvSpPr txBox="1">
            <a:spLocks/>
          </p:cNvSpPr>
          <p:nvPr/>
        </p:nvSpPr>
        <p:spPr>
          <a:xfrm>
            <a:off x="637580" y="1276303"/>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To share one of these saved points from ACC Docs with one of our consultants you will need to crate or re-use a package and send it to them. To achieve this, go to the Design Collaboration tab and open the collaboration time laps ribbon.</a:t>
            </a:r>
            <a:endParaRPr lang="en-US" sz="1800" dirty="0">
              <a:solidFill>
                <a:srgbClr val="C00000"/>
              </a:solidFill>
            </a:endParaRPr>
          </a:p>
        </p:txBody>
      </p:sp>
      <p:sp>
        <p:nvSpPr>
          <p:cNvPr id="9" name="Title 1">
            <a:extLst>
              <a:ext uri="{FF2B5EF4-FFF2-40B4-BE49-F238E27FC236}">
                <a16:creationId xmlns:a16="http://schemas.microsoft.com/office/drawing/2014/main" id="{97E2E8AE-6560-61F3-AE9F-559CE27288BA}"/>
              </a:ext>
            </a:extLst>
          </p:cNvPr>
          <p:cNvSpPr>
            <a:spLocks noGrp="1"/>
          </p:cNvSpPr>
          <p:nvPr>
            <p:ph type="title"/>
          </p:nvPr>
        </p:nvSpPr>
        <p:spPr>
          <a:xfrm>
            <a:off x="838200" y="365125"/>
            <a:ext cx="10515600" cy="1325563"/>
          </a:xfrm>
        </p:spPr>
        <p:txBody>
          <a:bodyPr/>
          <a:lstStyle/>
          <a:p>
            <a:r>
              <a:rPr lang="en-US" b="1" dirty="0"/>
              <a:t>Sharing from ACC Docs to Consultants</a:t>
            </a:r>
            <a:endParaRPr lang="en-US" b="1" dirty="0">
              <a:latin typeface="+mn-lt"/>
            </a:endParaRPr>
          </a:p>
        </p:txBody>
      </p:sp>
      <p:sp>
        <p:nvSpPr>
          <p:cNvPr id="4" name="Arrow: Down 3">
            <a:extLst>
              <a:ext uri="{FF2B5EF4-FFF2-40B4-BE49-F238E27FC236}">
                <a16:creationId xmlns:a16="http://schemas.microsoft.com/office/drawing/2014/main" id="{1924AAC9-9335-E188-9946-48E50DA86E1A}"/>
              </a:ext>
            </a:extLst>
          </p:cNvPr>
          <p:cNvSpPr/>
          <p:nvPr/>
        </p:nvSpPr>
        <p:spPr>
          <a:xfrm rot="16200000">
            <a:off x="812423" y="2638002"/>
            <a:ext cx="265392" cy="300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67E608-A544-612F-869A-C3C652141B87}"/>
              </a:ext>
            </a:extLst>
          </p:cNvPr>
          <p:cNvPicPr>
            <a:picLocks noChangeAspect="1"/>
          </p:cNvPicPr>
          <p:nvPr/>
        </p:nvPicPr>
        <p:blipFill>
          <a:blip r:embed="rId2"/>
          <a:stretch>
            <a:fillRect/>
          </a:stretch>
        </p:blipFill>
        <p:spPr>
          <a:xfrm>
            <a:off x="1143000" y="2679374"/>
            <a:ext cx="9204960" cy="2348407"/>
          </a:xfrm>
          <a:prstGeom prst="rect">
            <a:avLst/>
          </a:prstGeom>
        </p:spPr>
      </p:pic>
      <p:sp>
        <p:nvSpPr>
          <p:cNvPr id="10" name="Arrow: Down 9">
            <a:extLst>
              <a:ext uri="{FF2B5EF4-FFF2-40B4-BE49-F238E27FC236}">
                <a16:creationId xmlns:a16="http://schemas.microsoft.com/office/drawing/2014/main" id="{BD20106B-2260-44B8-BFFD-CFB9F65873AC}"/>
              </a:ext>
            </a:extLst>
          </p:cNvPr>
          <p:cNvSpPr/>
          <p:nvPr/>
        </p:nvSpPr>
        <p:spPr>
          <a:xfrm rot="16200000">
            <a:off x="812423" y="3304752"/>
            <a:ext cx="265392" cy="300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6D719572-EE3C-6CF5-83A1-B40FC2DA69FB}"/>
              </a:ext>
            </a:extLst>
          </p:cNvPr>
          <p:cNvSpPr/>
          <p:nvPr/>
        </p:nvSpPr>
        <p:spPr>
          <a:xfrm rot="10800000">
            <a:off x="6096000" y="2966233"/>
            <a:ext cx="539166" cy="570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66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1000"/>
                                        <p:tgtEl>
                                          <p:spTgt spid="4"/>
                                        </p:tgtEl>
                                        <p:attrNameLst>
                                          <p:attrName>ppt_x</p:attrName>
                                        </p:attrNameLst>
                                      </p:cBhvr>
                                      <p:tavLst>
                                        <p:tav tm="0">
                                          <p:val>
                                            <p:strVal val="ppt_x"/>
                                          </p:val>
                                        </p:tav>
                                        <p:tav tm="100000">
                                          <p:val>
                                            <p:strVal val="0-ppt_w/2"/>
                                          </p:val>
                                        </p:tav>
                                      </p:tavLst>
                                    </p:anim>
                                    <p:anim calcmode="lin" valueType="num">
                                      <p:cBhvr additive="base">
                                        <p:cTn id="13" dur="1000"/>
                                        <p:tgtEl>
                                          <p:spTgt spid="4"/>
                                        </p:tgtEl>
                                        <p:attrNameLst>
                                          <p:attrName>ppt_y</p:attrName>
                                        </p:attrNameLst>
                                      </p:cBhvr>
                                      <p:tavLst>
                                        <p:tav tm="0">
                                          <p:val>
                                            <p:strVal val="ppt_y"/>
                                          </p:val>
                                        </p:tav>
                                        <p:tav tm="100000">
                                          <p:val>
                                            <p:strVal val="ppt_y"/>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A828F3-76F7-F36C-B2E9-141C5EF0116B}"/>
              </a:ext>
            </a:extLst>
          </p:cNvPr>
          <p:cNvPicPr>
            <a:picLocks noChangeAspect="1"/>
          </p:cNvPicPr>
          <p:nvPr/>
        </p:nvPicPr>
        <p:blipFill>
          <a:blip r:embed="rId2"/>
          <a:stretch>
            <a:fillRect/>
          </a:stretch>
        </p:blipFill>
        <p:spPr>
          <a:xfrm>
            <a:off x="819927" y="2161550"/>
            <a:ext cx="10515600" cy="2571155"/>
          </a:xfrm>
          <a:prstGeom prst="rect">
            <a:avLst/>
          </a:prstGeom>
        </p:spPr>
      </p:pic>
      <p:sp>
        <p:nvSpPr>
          <p:cNvPr id="8" name="Content Placeholder 2">
            <a:extLst>
              <a:ext uri="{FF2B5EF4-FFF2-40B4-BE49-F238E27FC236}">
                <a16:creationId xmlns:a16="http://schemas.microsoft.com/office/drawing/2014/main" id="{E9457C7D-1636-F8C5-9C8D-113C7A580952}"/>
              </a:ext>
            </a:extLst>
          </p:cNvPr>
          <p:cNvSpPr txBox="1">
            <a:spLocks/>
          </p:cNvSpPr>
          <p:nvPr/>
        </p:nvSpPr>
        <p:spPr>
          <a:xfrm>
            <a:off x="618919" y="1363164"/>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At the Project Timeline graphic, you will see the History of all shared packages and publishes from each respective discipline.</a:t>
            </a:r>
            <a:endParaRPr lang="en-US" sz="1800" dirty="0">
              <a:solidFill>
                <a:srgbClr val="C00000"/>
              </a:solidFill>
            </a:endParaRPr>
          </a:p>
        </p:txBody>
      </p:sp>
      <p:sp>
        <p:nvSpPr>
          <p:cNvPr id="9" name="Title 1">
            <a:extLst>
              <a:ext uri="{FF2B5EF4-FFF2-40B4-BE49-F238E27FC236}">
                <a16:creationId xmlns:a16="http://schemas.microsoft.com/office/drawing/2014/main" id="{97E2E8AE-6560-61F3-AE9F-559CE27288BA}"/>
              </a:ext>
            </a:extLst>
          </p:cNvPr>
          <p:cNvSpPr>
            <a:spLocks noGrp="1" noRot="1" noMove="1" noResize="1" noEditPoints="1" noAdjustHandles="1" noChangeArrowheads="1" noChangeShapeType="1"/>
          </p:cNvSpPr>
          <p:nvPr>
            <p:ph type="title"/>
          </p:nvPr>
        </p:nvSpPr>
        <p:spPr>
          <a:xfrm>
            <a:off x="838200" y="365125"/>
            <a:ext cx="10515600" cy="1325563"/>
          </a:xfrm>
        </p:spPr>
        <p:txBody>
          <a:bodyPr/>
          <a:lstStyle/>
          <a:p>
            <a:r>
              <a:rPr lang="en-US" b="1" dirty="0">
                <a:latin typeface="+mn-lt"/>
              </a:rPr>
              <a:t>Sharing from ACC Docs to Consultants</a:t>
            </a:r>
          </a:p>
        </p:txBody>
      </p:sp>
      <p:sp>
        <p:nvSpPr>
          <p:cNvPr id="5" name="Arrow: Down 4">
            <a:extLst>
              <a:ext uri="{FF2B5EF4-FFF2-40B4-BE49-F238E27FC236}">
                <a16:creationId xmlns:a16="http://schemas.microsoft.com/office/drawing/2014/main" id="{BA787153-6E44-81DD-EAAE-3D936C8ED66B}"/>
              </a:ext>
            </a:extLst>
          </p:cNvPr>
          <p:cNvSpPr/>
          <p:nvPr/>
        </p:nvSpPr>
        <p:spPr>
          <a:xfrm rot="10800000">
            <a:off x="970384" y="3917971"/>
            <a:ext cx="341668" cy="422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9E467A6-3B8F-7D35-3A2A-F8F0CA44D9CF}"/>
              </a:ext>
            </a:extLst>
          </p:cNvPr>
          <p:cNvPicPr>
            <a:picLocks noChangeAspect="1"/>
          </p:cNvPicPr>
          <p:nvPr/>
        </p:nvPicPr>
        <p:blipFill>
          <a:blip r:embed="rId3"/>
          <a:stretch>
            <a:fillRect/>
          </a:stretch>
        </p:blipFill>
        <p:spPr>
          <a:xfrm>
            <a:off x="5524499" y="4732705"/>
            <a:ext cx="5811028" cy="1893481"/>
          </a:xfrm>
          <a:prstGeom prst="rect">
            <a:avLst/>
          </a:prstGeom>
        </p:spPr>
      </p:pic>
      <p:grpSp>
        <p:nvGrpSpPr>
          <p:cNvPr id="14" name="Group 13">
            <a:extLst>
              <a:ext uri="{FF2B5EF4-FFF2-40B4-BE49-F238E27FC236}">
                <a16:creationId xmlns:a16="http://schemas.microsoft.com/office/drawing/2014/main" id="{9B9F78BA-0A2C-F94D-02D6-94AB561FF86C}"/>
              </a:ext>
            </a:extLst>
          </p:cNvPr>
          <p:cNvGrpSpPr/>
          <p:nvPr/>
        </p:nvGrpSpPr>
        <p:grpSpPr>
          <a:xfrm>
            <a:off x="16615" y="2246731"/>
            <a:ext cx="717097" cy="1732149"/>
            <a:chOff x="16615" y="2246731"/>
            <a:chExt cx="717097" cy="1732149"/>
          </a:xfrm>
        </p:grpSpPr>
        <p:sp>
          <p:nvSpPr>
            <p:cNvPr id="12" name="Arrow: Down 11">
              <a:extLst>
                <a:ext uri="{FF2B5EF4-FFF2-40B4-BE49-F238E27FC236}">
                  <a16:creationId xmlns:a16="http://schemas.microsoft.com/office/drawing/2014/main" id="{730ACE56-9E54-0470-B1F2-C7EB8C3E1E69}"/>
                </a:ext>
              </a:extLst>
            </p:cNvPr>
            <p:cNvSpPr/>
            <p:nvPr/>
          </p:nvSpPr>
          <p:spPr>
            <a:xfrm rot="16200000">
              <a:off x="-317174" y="2927993"/>
              <a:ext cx="1679566" cy="422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C9AF7B08-A4EC-4A24-D195-B57F8520F905}"/>
                </a:ext>
              </a:extLst>
            </p:cNvPr>
            <p:cNvSpPr txBox="1"/>
            <p:nvPr/>
          </p:nvSpPr>
          <p:spPr>
            <a:xfrm rot="16200000">
              <a:off x="-545168" y="2808514"/>
              <a:ext cx="1492898" cy="369332"/>
            </a:xfrm>
            <a:prstGeom prst="rect">
              <a:avLst/>
            </a:prstGeom>
            <a:noFill/>
          </p:spPr>
          <p:txBody>
            <a:bodyPr wrap="square" rtlCol="0">
              <a:spAutoFit/>
            </a:bodyPr>
            <a:lstStyle/>
            <a:p>
              <a:r>
                <a:rPr lang="en-US" dirty="0"/>
                <a:t>DICIPLINES</a:t>
              </a:r>
            </a:p>
          </p:txBody>
        </p:sp>
      </p:grpSp>
      <p:sp>
        <p:nvSpPr>
          <p:cNvPr id="15" name="Arrow: Down 14">
            <a:extLst>
              <a:ext uri="{FF2B5EF4-FFF2-40B4-BE49-F238E27FC236}">
                <a16:creationId xmlns:a16="http://schemas.microsoft.com/office/drawing/2014/main" id="{E8D6997F-955D-10A4-4261-88052497F574}"/>
              </a:ext>
            </a:extLst>
          </p:cNvPr>
          <p:cNvSpPr/>
          <p:nvPr/>
        </p:nvSpPr>
        <p:spPr>
          <a:xfrm>
            <a:off x="10804850" y="1739343"/>
            <a:ext cx="341668" cy="422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0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25436A9-269F-5B9F-BB27-5E862F38535E}"/>
              </a:ext>
            </a:extLst>
          </p:cNvPr>
          <p:cNvSpPr txBox="1">
            <a:spLocks/>
          </p:cNvSpPr>
          <p:nvPr/>
        </p:nvSpPr>
        <p:spPr>
          <a:xfrm>
            <a:off x="618919" y="1363164"/>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Once a package has been created select the models you want to send out from the left-hand side column and hit the save button at the bottom left. After the package has been saved ACC will let you share it on the top-right.</a:t>
            </a:r>
            <a:endParaRPr lang="en-US" sz="1800" dirty="0">
              <a:solidFill>
                <a:srgbClr val="C00000"/>
              </a:solidFill>
            </a:endParaRPr>
          </a:p>
        </p:txBody>
      </p:sp>
      <p:sp>
        <p:nvSpPr>
          <p:cNvPr id="5" name="Title 1">
            <a:extLst>
              <a:ext uri="{FF2B5EF4-FFF2-40B4-BE49-F238E27FC236}">
                <a16:creationId xmlns:a16="http://schemas.microsoft.com/office/drawing/2014/main" id="{C84CE714-6D17-7840-8CC2-AEAEFD23B574}"/>
              </a:ext>
            </a:extLst>
          </p:cNvPr>
          <p:cNvSpPr/>
          <p:nvPr>
            <p:ph type="title"/>
          </p:nvPr>
        </p:nvSpPr>
        <p:spPr>
          <a:xfrm>
            <a:off x="838200" y="365125"/>
            <a:ext cx="10515600" cy="1325563"/>
          </a:xfrm>
        </p:spPr>
        <p:txBody>
          <a:bodyPr/>
          <a:lstStyle/>
          <a:p>
            <a:r>
              <a:rPr lang="en-US" b="1" dirty="0">
                <a:latin typeface="+mn-lt"/>
              </a:rPr>
              <a:t>Sharing from ACC Docs to Consultants</a:t>
            </a:r>
          </a:p>
        </p:txBody>
      </p:sp>
      <p:pic>
        <p:nvPicPr>
          <p:cNvPr id="7" name="Picture 6">
            <a:extLst>
              <a:ext uri="{FF2B5EF4-FFF2-40B4-BE49-F238E27FC236}">
                <a16:creationId xmlns:a16="http://schemas.microsoft.com/office/drawing/2014/main" id="{1448C9EE-1F1B-7BB2-EFFD-A395EEA89BF4}"/>
              </a:ext>
            </a:extLst>
          </p:cNvPr>
          <p:cNvPicPr>
            <a:picLocks noChangeAspect="1"/>
          </p:cNvPicPr>
          <p:nvPr/>
        </p:nvPicPr>
        <p:blipFill>
          <a:blip r:embed="rId2"/>
          <a:stretch>
            <a:fillRect/>
          </a:stretch>
        </p:blipFill>
        <p:spPr>
          <a:xfrm>
            <a:off x="2248678" y="2426487"/>
            <a:ext cx="8711682" cy="4174825"/>
          </a:xfrm>
          <a:prstGeom prst="rect">
            <a:avLst/>
          </a:prstGeom>
        </p:spPr>
      </p:pic>
      <p:grpSp>
        <p:nvGrpSpPr>
          <p:cNvPr id="8" name="Group 7">
            <a:extLst>
              <a:ext uri="{FF2B5EF4-FFF2-40B4-BE49-F238E27FC236}">
                <a16:creationId xmlns:a16="http://schemas.microsoft.com/office/drawing/2014/main" id="{935135F8-D54C-D8A3-D766-23623525AC6D}"/>
              </a:ext>
            </a:extLst>
          </p:cNvPr>
          <p:cNvGrpSpPr/>
          <p:nvPr/>
        </p:nvGrpSpPr>
        <p:grpSpPr>
          <a:xfrm>
            <a:off x="1148589" y="4089876"/>
            <a:ext cx="994046" cy="1834785"/>
            <a:chOff x="-260334" y="2144095"/>
            <a:chExt cx="994046" cy="1834785"/>
          </a:xfrm>
        </p:grpSpPr>
        <p:sp>
          <p:nvSpPr>
            <p:cNvPr id="9" name="Arrow: Down 8">
              <a:extLst>
                <a:ext uri="{FF2B5EF4-FFF2-40B4-BE49-F238E27FC236}">
                  <a16:creationId xmlns:a16="http://schemas.microsoft.com/office/drawing/2014/main" id="{3D70F0D5-F636-36D2-E810-C24B25291F74}"/>
                </a:ext>
              </a:extLst>
            </p:cNvPr>
            <p:cNvSpPr/>
            <p:nvPr/>
          </p:nvSpPr>
          <p:spPr>
            <a:xfrm rot="16200000">
              <a:off x="-317174" y="2927993"/>
              <a:ext cx="1679566" cy="422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64D6EB8-89C5-7C14-1FA1-6548832976B9}"/>
                </a:ext>
              </a:extLst>
            </p:cNvPr>
            <p:cNvSpPr txBox="1"/>
            <p:nvPr/>
          </p:nvSpPr>
          <p:spPr>
            <a:xfrm rot="16200000">
              <a:off x="-683617" y="2567378"/>
              <a:ext cx="1492898" cy="646331"/>
            </a:xfrm>
            <a:prstGeom prst="rect">
              <a:avLst/>
            </a:prstGeom>
            <a:noFill/>
          </p:spPr>
          <p:txBody>
            <a:bodyPr wrap="square" rtlCol="0">
              <a:spAutoFit/>
            </a:bodyPr>
            <a:lstStyle/>
            <a:p>
              <a:r>
                <a:rPr lang="en-US" dirty="0"/>
                <a:t>PROJECT MODELS</a:t>
              </a:r>
            </a:p>
          </p:txBody>
        </p:sp>
      </p:grpSp>
      <p:sp>
        <p:nvSpPr>
          <p:cNvPr id="11" name="Arrow: Down 10">
            <a:extLst>
              <a:ext uri="{FF2B5EF4-FFF2-40B4-BE49-F238E27FC236}">
                <a16:creationId xmlns:a16="http://schemas.microsoft.com/office/drawing/2014/main" id="{5553907B-D672-9F7E-4656-D44D6559F862}"/>
              </a:ext>
            </a:extLst>
          </p:cNvPr>
          <p:cNvSpPr/>
          <p:nvPr/>
        </p:nvSpPr>
        <p:spPr>
          <a:xfrm rot="16200000">
            <a:off x="1975832" y="6221461"/>
            <a:ext cx="545691" cy="524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65D04839-49C8-BB05-33CB-F7EDE3A48D3E}"/>
              </a:ext>
            </a:extLst>
          </p:cNvPr>
          <p:cNvSpPr/>
          <p:nvPr/>
        </p:nvSpPr>
        <p:spPr>
          <a:xfrm rot="5400000">
            <a:off x="11008463" y="3253636"/>
            <a:ext cx="545691" cy="524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4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7BB5CB-8781-8AD4-C79D-79E00ED1AE35}"/>
              </a:ext>
            </a:extLst>
          </p:cNvPr>
          <p:cNvSpPr txBox="1">
            <a:spLocks/>
          </p:cNvSpPr>
          <p:nvPr/>
        </p:nvSpPr>
        <p:spPr>
          <a:xfrm>
            <a:off x="618919" y="1363164"/>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To receive a model from a consultant simply go to the Project timeline and click on an un-consumed package. You will get the option to consume it on the bottom right of the package.</a:t>
            </a:r>
            <a:endParaRPr lang="en-US" sz="1800" dirty="0">
              <a:solidFill>
                <a:srgbClr val="C00000"/>
              </a:solidFill>
            </a:endParaRPr>
          </a:p>
        </p:txBody>
      </p:sp>
      <p:sp>
        <p:nvSpPr>
          <p:cNvPr id="5" name="Title 1">
            <a:extLst>
              <a:ext uri="{FF2B5EF4-FFF2-40B4-BE49-F238E27FC236}">
                <a16:creationId xmlns:a16="http://schemas.microsoft.com/office/drawing/2014/main" id="{C208D7C6-42C3-D24D-0BB8-1592A42F87D9}"/>
              </a:ext>
            </a:extLst>
          </p:cNvPr>
          <p:cNvSpPr/>
          <p:nvPr>
            <p:ph type="title"/>
          </p:nvPr>
        </p:nvSpPr>
        <p:spPr>
          <a:xfrm>
            <a:off x="838200" y="365125"/>
            <a:ext cx="10515600" cy="1325563"/>
          </a:xfrm>
        </p:spPr>
        <p:txBody>
          <a:bodyPr/>
          <a:lstStyle/>
          <a:p>
            <a:r>
              <a:rPr lang="en-US" b="1" dirty="0">
                <a:latin typeface="+mn-lt"/>
              </a:rPr>
              <a:t>Receiving a model from Consultants</a:t>
            </a:r>
          </a:p>
        </p:txBody>
      </p:sp>
      <p:pic>
        <p:nvPicPr>
          <p:cNvPr id="7" name="Picture 6">
            <a:extLst>
              <a:ext uri="{FF2B5EF4-FFF2-40B4-BE49-F238E27FC236}">
                <a16:creationId xmlns:a16="http://schemas.microsoft.com/office/drawing/2014/main" id="{A6C24993-3798-A0DA-4E0C-4FCA7B638384}"/>
              </a:ext>
            </a:extLst>
          </p:cNvPr>
          <p:cNvPicPr>
            <a:picLocks noChangeAspect="1"/>
          </p:cNvPicPr>
          <p:nvPr/>
        </p:nvPicPr>
        <p:blipFill>
          <a:blip r:embed="rId2"/>
          <a:stretch>
            <a:fillRect/>
          </a:stretch>
        </p:blipFill>
        <p:spPr>
          <a:xfrm>
            <a:off x="947057" y="2688727"/>
            <a:ext cx="10297886" cy="2513563"/>
          </a:xfrm>
          <a:prstGeom prst="rect">
            <a:avLst/>
          </a:prstGeom>
        </p:spPr>
      </p:pic>
      <p:sp>
        <p:nvSpPr>
          <p:cNvPr id="8" name="Title 1">
            <a:extLst>
              <a:ext uri="{FF2B5EF4-FFF2-40B4-BE49-F238E27FC236}">
                <a16:creationId xmlns:a16="http://schemas.microsoft.com/office/drawing/2014/main" id="{A88461C3-1D07-AA2C-BC18-C069C982DC37}"/>
              </a:ext>
            </a:extLst>
          </p:cNvPr>
          <p:cNvSpPr txBox="1">
            <a:spLocks/>
          </p:cNvSpPr>
          <p:nvPr/>
        </p:nvSpPr>
        <p:spPr>
          <a:xfrm>
            <a:off x="5783425" y="54867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CONSUMED = ACCEPT</a:t>
            </a:r>
          </a:p>
        </p:txBody>
      </p:sp>
    </p:spTree>
    <p:extLst>
      <p:ext uri="{BB962C8B-B14F-4D97-AF65-F5344CB8AC3E}">
        <p14:creationId xmlns:p14="http://schemas.microsoft.com/office/powerpoint/2010/main" val="366509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7BB5CB-8781-8AD4-C79D-79E00ED1AE35}"/>
              </a:ext>
            </a:extLst>
          </p:cNvPr>
          <p:cNvSpPr txBox="1">
            <a:spLocks/>
          </p:cNvSpPr>
          <p:nvPr/>
        </p:nvSpPr>
        <p:spPr>
          <a:xfrm>
            <a:off x="646911" y="1315473"/>
            <a:ext cx="6400034" cy="21526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spcBef>
                <a:spcPts val="0"/>
              </a:spcBef>
              <a:buFont typeface="Arial" panose="020B0604020202020204" pitchFamily="34" charset="0"/>
              <a:buNone/>
            </a:pPr>
            <a:r>
              <a:rPr lang="en-US" sz="1800" dirty="0">
                <a:latin typeface="Calibri" panose="020F0502020204030204" pitchFamily="34" charset="0"/>
              </a:rPr>
              <a:t>Consumed models can be linked or reviewed from the consumed folder under our Architecture Team’s Root Folder. Under Consumed there will be a folder for each one of the disciplines we’ve accepted models from. </a:t>
            </a:r>
            <a:r>
              <a:rPr lang="en-US" sz="1800" dirty="0">
                <a:solidFill>
                  <a:srgbClr val="C00000"/>
                </a:solidFill>
                <a:latin typeface="Calibri" panose="020F0502020204030204" pitchFamily="34" charset="0"/>
              </a:rPr>
              <a:t>This is the only area where we should be linking shared models from.</a:t>
            </a:r>
            <a:endParaRPr lang="en-US" sz="1800" dirty="0">
              <a:solidFill>
                <a:srgbClr val="C00000"/>
              </a:solidFill>
            </a:endParaRPr>
          </a:p>
        </p:txBody>
      </p:sp>
      <p:sp>
        <p:nvSpPr>
          <p:cNvPr id="5" name="Title 1">
            <a:extLst>
              <a:ext uri="{FF2B5EF4-FFF2-40B4-BE49-F238E27FC236}">
                <a16:creationId xmlns:a16="http://schemas.microsoft.com/office/drawing/2014/main" id="{C208D7C6-42C3-D24D-0BB8-1592A42F87D9}"/>
              </a:ext>
            </a:extLst>
          </p:cNvPr>
          <p:cNvSpPr>
            <a:spLocks noGrp="1"/>
          </p:cNvSpPr>
          <p:nvPr>
            <p:ph type="title"/>
          </p:nvPr>
        </p:nvSpPr>
        <p:spPr>
          <a:xfrm>
            <a:off x="838200" y="365125"/>
            <a:ext cx="10515600" cy="1325563"/>
          </a:xfrm>
        </p:spPr>
        <p:txBody>
          <a:bodyPr/>
          <a:lstStyle/>
          <a:p>
            <a:r>
              <a:rPr lang="en-US" b="1" dirty="0">
                <a:latin typeface="+mn-lt"/>
              </a:rPr>
              <a:t>Consumed Models</a:t>
            </a:r>
          </a:p>
        </p:txBody>
      </p:sp>
      <p:pic>
        <p:nvPicPr>
          <p:cNvPr id="9" name="Picture 8">
            <a:extLst>
              <a:ext uri="{FF2B5EF4-FFF2-40B4-BE49-F238E27FC236}">
                <a16:creationId xmlns:a16="http://schemas.microsoft.com/office/drawing/2014/main" id="{8828F06D-DD01-8006-7524-826B41F3876D}"/>
              </a:ext>
            </a:extLst>
          </p:cNvPr>
          <p:cNvPicPr>
            <a:picLocks noChangeAspect="1"/>
          </p:cNvPicPr>
          <p:nvPr/>
        </p:nvPicPr>
        <p:blipFill>
          <a:blip r:embed="rId2"/>
          <a:stretch>
            <a:fillRect/>
          </a:stretch>
        </p:blipFill>
        <p:spPr>
          <a:xfrm>
            <a:off x="4393335" y="2705877"/>
            <a:ext cx="6277909" cy="4038285"/>
          </a:xfrm>
          <a:prstGeom prst="rect">
            <a:avLst/>
          </a:prstGeom>
        </p:spPr>
      </p:pic>
      <p:sp>
        <p:nvSpPr>
          <p:cNvPr id="10" name="Arrow: Down 9">
            <a:extLst>
              <a:ext uri="{FF2B5EF4-FFF2-40B4-BE49-F238E27FC236}">
                <a16:creationId xmlns:a16="http://schemas.microsoft.com/office/drawing/2014/main" id="{52BA8A84-528A-6B12-ADCC-3238A32CE346}"/>
              </a:ext>
            </a:extLst>
          </p:cNvPr>
          <p:cNvSpPr/>
          <p:nvPr/>
        </p:nvSpPr>
        <p:spPr>
          <a:xfrm rot="16200000">
            <a:off x="3955883" y="2533817"/>
            <a:ext cx="399519" cy="4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ED3556D-63E5-56E4-8A3E-93CA0972E427}"/>
              </a:ext>
            </a:extLst>
          </p:cNvPr>
          <p:cNvSpPr/>
          <p:nvPr/>
        </p:nvSpPr>
        <p:spPr>
          <a:xfrm rot="16200000">
            <a:off x="3955883" y="2782267"/>
            <a:ext cx="399519" cy="4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E9D8527-BE1C-E7FB-9AD4-39C149BF854F}"/>
              </a:ext>
            </a:extLst>
          </p:cNvPr>
          <p:cNvSpPr/>
          <p:nvPr/>
        </p:nvSpPr>
        <p:spPr>
          <a:xfrm rot="16200000">
            <a:off x="5105233" y="3614117"/>
            <a:ext cx="399519" cy="4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9BA363F1-2EF0-70DD-8740-4E837FF0792D}"/>
              </a:ext>
            </a:extLst>
          </p:cNvPr>
          <p:cNvSpPr/>
          <p:nvPr/>
        </p:nvSpPr>
        <p:spPr>
          <a:xfrm rot="16200000">
            <a:off x="5245192" y="3948004"/>
            <a:ext cx="399519" cy="4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AE10B740-FFE4-6D70-E113-770BD0E0309F}"/>
              </a:ext>
            </a:extLst>
          </p:cNvPr>
          <p:cNvSpPr/>
          <p:nvPr/>
        </p:nvSpPr>
        <p:spPr>
          <a:xfrm rot="10800000">
            <a:off x="9052081" y="4725019"/>
            <a:ext cx="399519" cy="4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7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2" grpId="0" animBg="1"/>
      <p:bldP spid="12" grpId="1"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ACC CLOUD</a:t>
            </a:r>
          </a:p>
        </p:txBody>
      </p:sp>
      <p:sp>
        <p:nvSpPr>
          <p:cNvPr id="3" name="Content Placeholder 2">
            <a:extLst>
              <a:ext uri="{FF2B5EF4-FFF2-40B4-BE49-F238E27FC236}">
                <a16:creationId xmlns:a16="http://schemas.microsoft.com/office/drawing/2014/main" id="{DCF4A22F-2BF3-01AA-C67D-F539E6C56CE5}"/>
              </a:ext>
            </a:extLst>
          </p:cNvPr>
          <p:cNvSpPr>
            <a:spLocks noGrp="1"/>
          </p:cNvSpPr>
          <p:nvPr>
            <p:ph idx="1"/>
          </p:nvPr>
        </p:nvSpPr>
        <p:spPr>
          <a:xfrm>
            <a:off x="647688" y="1666693"/>
            <a:ext cx="6400034" cy="2152697"/>
          </a:xfrm>
        </p:spPr>
        <p:txBody>
          <a:bodyPr>
            <a:noAutofit/>
          </a:bodyPr>
          <a:lstStyle/>
          <a:p>
            <a:pPr marR="0" indent="0">
              <a:spcBef>
                <a:spcPts val="0"/>
              </a:spcBef>
              <a:spcAft>
                <a:spcPts val="0"/>
              </a:spcAft>
              <a:buNone/>
            </a:pPr>
            <a:r>
              <a:rPr lang="en-US" sz="1800" dirty="0">
                <a:latin typeface="Calibri" panose="020F0502020204030204" pitchFamily="34" charset="0"/>
              </a:rPr>
              <a:t>The ACC cloud environment  is a project management workflow created by Autodesk. Its main function is to facilitate the exchange of data between disciplines, as well as extracting information from BIM Models. The three main components of it are design software, project management/coordination platforms, and field management software.</a:t>
            </a:r>
          </a:p>
          <a:p>
            <a:pPr marR="0" indent="0">
              <a:spcBef>
                <a:spcPts val="0"/>
              </a:spcBef>
              <a:spcAft>
                <a:spcPts val="0"/>
              </a:spcAft>
              <a:buNone/>
            </a:pPr>
            <a:endParaRPr lang="en-US" sz="1800" dirty="0"/>
          </a:p>
        </p:txBody>
      </p:sp>
      <p:pic>
        <p:nvPicPr>
          <p:cNvPr id="21" name="Picture 20">
            <a:extLst>
              <a:ext uri="{FF2B5EF4-FFF2-40B4-BE49-F238E27FC236}">
                <a16:creationId xmlns:a16="http://schemas.microsoft.com/office/drawing/2014/main" id="{FEE55FEC-2D1A-B6B6-C5E1-09B346FC6339}"/>
              </a:ext>
            </a:extLst>
          </p:cNvPr>
          <p:cNvPicPr>
            <a:picLocks noChangeAspect="1"/>
          </p:cNvPicPr>
          <p:nvPr/>
        </p:nvPicPr>
        <p:blipFill>
          <a:blip r:embed="rId2"/>
          <a:stretch>
            <a:fillRect/>
          </a:stretch>
        </p:blipFill>
        <p:spPr>
          <a:xfrm>
            <a:off x="7223760" y="312302"/>
            <a:ext cx="2097648" cy="2280221"/>
          </a:xfrm>
          <a:prstGeom prst="rect">
            <a:avLst/>
          </a:prstGeom>
        </p:spPr>
      </p:pic>
      <p:pic>
        <p:nvPicPr>
          <p:cNvPr id="25" name="Picture 24">
            <a:extLst>
              <a:ext uri="{FF2B5EF4-FFF2-40B4-BE49-F238E27FC236}">
                <a16:creationId xmlns:a16="http://schemas.microsoft.com/office/drawing/2014/main" id="{13B90615-F6BD-264A-B166-411FF62F1D81}"/>
              </a:ext>
            </a:extLst>
          </p:cNvPr>
          <p:cNvPicPr>
            <a:picLocks noChangeAspect="1"/>
          </p:cNvPicPr>
          <p:nvPr/>
        </p:nvPicPr>
        <p:blipFill>
          <a:blip r:embed="rId3"/>
          <a:stretch>
            <a:fillRect/>
          </a:stretch>
        </p:blipFill>
        <p:spPr>
          <a:xfrm>
            <a:off x="9805035" y="1690688"/>
            <a:ext cx="2255520" cy="2548611"/>
          </a:xfrm>
          <a:prstGeom prst="rect">
            <a:avLst/>
          </a:prstGeom>
        </p:spPr>
      </p:pic>
      <p:pic>
        <p:nvPicPr>
          <p:cNvPr id="27" name="Picture 26">
            <a:extLst>
              <a:ext uri="{FF2B5EF4-FFF2-40B4-BE49-F238E27FC236}">
                <a16:creationId xmlns:a16="http://schemas.microsoft.com/office/drawing/2014/main" id="{777DA882-6FA7-0A5E-CD79-31910367043F}"/>
              </a:ext>
            </a:extLst>
          </p:cNvPr>
          <p:cNvPicPr>
            <a:picLocks noChangeAspect="1"/>
          </p:cNvPicPr>
          <p:nvPr/>
        </p:nvPicPr>
        <p:blipFill>
          <a:blip r:embed="rId4"/>
          <a:stretch>
            <a:fillRect/>
          </a:stretch>
        </p:blipFill>
        <p:spPr>
          <a:xfrm>
            <a:off x="7302358" y="4223286"/>
            <a:ext cx="2260864" cy="2322412"/>
          </a:xfrm>
          <a:prstGeom prst="rect">
            <a:avLst/>
          </a:prstGeom>
        </p:spPr>
      </p:pic>
    </p:spTree>
    <p:extLst>
      <p:ext uri="{BB962C8B-B14F-4D97-AF65-F5344CB8AC3E}">
        <p14:creationId xmlns:p14="http://schemas.microsoft.com/office/powerpoint/2010/main" val="729957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Autodesk Collaboration Cloud</a:t>
            </a:r>
          </a:p>
        </p:txBody>
      </p:sp>
      <p:sp>
        <p:nvSpPr>
          <p:cNvPr id="3" name="Content Placeholder 2">
            <a:extLst>
              <a:ext uri="{FF2B5EF4-FFF2-40B4-BE49-F238E27FC236}">
                <a16:creationId xmlns:a16="http://schemas.microsoft.com/office/drawing/2014/main" id="{DCF4A22F-2BF3-01AA-C67D-F539E6C56CE5}"/>
              </a:ext>
            </a:extLst>
          </p:cNvPr>
          <p:cNvSpPr>
            <a:spLocks noGrp="1"/>
          </p:cNvSpPr>
          <p:nvPr>
            <p:ph idx="1"/>
          </p:nvPr>
        </p:nvSpPr>
        <p:spPr>
          <a:xfrm>
            <a:off x="647688" y="1666693"/>
            <a:ext cx="6400034" cy="2152697"/>
          </a:xfrm>
        </p:spPr>
        <p:txBody>
          <a:bodyPr>
            <a:noAutofit/>
          </a:bodyPr>
          <a:lstStyle/>
          <a:p>
            <a:pPr marR="0" indent="0">
              <a:spcBef>
                <a:spcPts val="0"/>
              </a:spcBef>
              <a:spcAft>
                <a:spcPts val="0"/>
              </a:spcAft>
              <a:buNone/>
            </a:pPr>
            <a:r>
              <a:rPr lang="en-US" sz="1800" dirty="0">
                <a:latin typeface="Calibri" panose="020F0502020204030204" pitchFamily="34" charset="0"/>
              </a:rPr>
              <a:t>The collaboration cloud is where most of the documentation files live and are interacted with. In our case this also includes the exchange of Revit Models and Cad files with consultants that work on the ACC cloud. Inside of this platform is where Autodesk Docs resides; which lets you coordinate archives of the live model.</a:t>
            </a:r>
            <a:endParaRPr lang="en-US" sz="1800" dirty="0"/>
          </a:p>
        </p:txBody>
      </p:sp>
      <p:pic>
        <p:nvPicPr>
          <p:cNvPr id="25" name="Picture 24">
            <a:extLst>
              <a:ext uri="{FF2B5EF4-FFF2-40B4-BE49-F238E27FC236}">
                <a16:creationId xmlns:a16="http://schemas.microsoft.com/office/drawing/2014/main" id="{13B90615-F6BD-264A-B166-411FF62F1D81}"/>
              </a:ext>
            </a:extLst>
          </p:cNvPr>
          <p:cNvPicPr>
            <a:picLocks noChangeAspect="1"/>
          </p:cNvPicPr>
          <p:nvPr/>
        </p:nvPicPr>
        <p:blipFill>
          <a:blip r:embed="rId2"/>
          <a:stretch>
            <a:fillRect/>
          </a:stretch>
        </p:blipFill>
        <p:spPr>
          <a:xfrm>
            <a:off x="7409684" y="1349473"/>
            <a:ext cx="3096391" cy="3498748"/>
          </a:xfrm>
          <a:prstGeom prst="rect">
            <a:avLst/>
          </a:prstGeom>
        </p:spPr>
      </p:pic>
      <p:pic>
        <p:nvPicPr>
          <p:cNvPr id="40" name="Picture 39">
            <a:extLst>
              <a:ext uri="{FF2B5EF4-FFF2-40B4-BE49-F238E27FC236}">
                <a16:creationId xmlns:a16="http://schemas.microsoft.com/office/drawing/2014/main" id="{293BC884-A60D-5E74-D31E-3D1B839B52EC}"/>
              </a:ext>
            </a:extLst>
          </p:cNvPr>
          <p:cNvPicPr>
            <a:picLocks noChangeAspect="1"/>
          </p:cNvPicPr>
          <p:nvPr/>
        </p:nvPicPr>
        <p:blipFill>
          <a:blip r:embed="rId3"/>
          <a:stretch>
            <a:fillRect/>
          </a:stretch>
        </p:blipFill>
        <p:spPr>
          <a:xfrm>
            <a:off x="6262162" y="3713383"/>
            <a:ext cx="1571119" cy="1474570"/>
          </a:xfrm>
          <a:prstGeom prst="rect">
            <a:avLst/>
          </a:prstGeom>
        </p:spPr>
      </p:pic>
      <p:grpSp>
        <p:nvGrpSpPr>
          <p:cNvPr id="51" name="Group 50">
            <a:extLst>
              <a:ext uri="{FF2B5EF4-FFF2-40B4-BE49-F238E27FC236}">
                <a16:creationId xmlns:a16="http://schemas.microsoft.com/office/drawing/2014/main" id="{C3B67992-E8D8-94EA-9E0D-48909B692024}"/>
              </a:ext>
            </a:extLst>
          </p:cNvPr>
          <p:cNvGrpSpPr/>
          <p:nvPr/>
        </p:nvGrpSpPr>
        <p:grpSpPr>
          <a:xfrm>
            <a:off x="5942623" y="5267325"/>
            <a:ext cx="2210195" cy="1452228"/>
            <a:chOff x="5942623" y="5267325"/>
            <a:chExt cx="2210195" cy="1452228"/>
          </a:xfrm>
        </p:grpSpPr>
        <p:pic>
          <p:nvPicPr>
            <p:cNvPr id="39" name="Picture 38">
              <a:extLst>
                <a:ext uri="{FF2B5EF4-FFF2-40B4-BE49-F238E27FC236}">
                  <a16:creationId xmlns:a16="http://schemas.microsoft.com/office/drawing/2014/main" id="{1A9CE38B-E8C4-4BD4-6733-BAFA062B6881}"/>
                </a:ext>
              </a:extLst>
            </p:cNvPr>
            <p:cNvPicPr>
              <a:picLocks noChangeAspect="1"/>
            </p:cNvPicPr>
            <p:nvPr/>
          </p:nvPicPr>
          <p:blipFill>
            <a:blip r:embed="rId4"/>
            <a:stretch>
              <a:fillRect/>
            </a:stretch>
          </p:blipFill>
          <p:spPr>
            <a:xfrm>
              <a:off x="5942623" y="6058468"/>
              <a:ext cx="2210195" cy="661085"/>
            </a:xfrm>
            <a:prstGeom prst="rect">
              <a:avLst/>
            </a:prstGeom>
          </p:spPr>
        </p:pic>
        <p:cxnSp>
          <p:nvCxnSpPr>
            <p:cNvPr id="47" name="Straight Arrow Connector 46">
              <a:extLst>
                <a:ext uri="{FF2B5EF4-FFF2-40B4-BE49-F238E27FC236}">
                  <a16:creationId xmlns:a16="http://schemas.microsoft.com/office/drawing/2014/main" id="{0C54E9BC-7890-3B7F-24F9-8BE49FDA5E50}"/>
                </a:ext>
              </a:extLst>
            </p:cNvPr>
            <p:cNvCxnSpPr>
              <a:endCxn id="39" idx="0"/>
            </p:cNvCxnSpPr>
            <p:nvPr/>
          </p:nvCxnSpPr>
          <p:spPr>
            <a:xfrm>
              <a:off x="7047720" y="5267325"/>
              <a:ext cx="1" cy="791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F52929B-1E10-A19F-A6AD-2E46F7963146}"/>
              </a:ext>
            </a:extLst>
          </p:cNvPr>
          <p:cNvGrpSpPr/>
          <p:nvPr/>
        </p:nvGrpSpPr>
        <p:grpSpPr>
          <a:xfrm>
            <a:off x="7770663" y="4733925"/>
            <a:ext cx="3773637" cy="2003312"/>
            <a:chOff x="7770663" y="4733925"/>
            <a:chExt cx="3773637" cy="2003312"/>
          </a:xfrm>
        </p:grpSpPr>
        <p:pic>
          <p:nvPicPr>
            <p:cNvPr id="42" name="Picture 41">
              <a:extLst>
                <a:ext uri="{FF2B5EF4-FFF2-40B4-BE49-F238E27FC236}">
                  <a16:creationId xmlns:a16="http://schemas.microsoft.com/office/drawing/2014/main" id="{C2B35100-70C3-834F-9619-4CA49703DFDE}"/>
                </a:ext>
              </a:extLst>
            </p:cNvPr>
            <p:cNvPicPr>
              <a:picLocks noChangeAspect="1"/>
            </p:cNvPicPr>
            <p:nvPr/>
          </p:nvPicPr>
          <p:blipFill>
            <a:blip r:embed="rId5"/>
            <a:stretch>
              <a:fillRect/>
            </a:stretch>
          </p:blipFill>
          <p:spPr>
            <a:xfrm>
              <a:off x="8570935" y="6112454"/>
              <a:ext cx="2973365" cy="624783"/>
            </a:xfrm>
            <a:prstGeom prst="rect">
              <a:avLst/>
            </a:prstGeom>
          </p:spPr>
        </p:pic>
        <p:cxnSp>
          <p:nvCxnSpPr>
            <p:cNvPr id="49" name="Straight Arrow Connector 48">
              <a:extLst>
                <a:ext uri="{FF2B5EF4-FFF2-40B4-BE49-F238E27FC236}">
                  <a16:creationId xmlns:a16="http://schemas.microsoft.com/office/drawing/2014/main" id="{55BB6DEC-2D3E-5D44-35B7-2155D9727DE4}"/>
                </a:ext>
              </a:extLst>
            </p:cNvPr>
            <p:cNvCxnSpPr>
              <a:cxnSpLocks/>
            </p:cNvCxnSpPr>
            <p:nvPr/>
          </p:nvCxnSpPr>
          <p:spPr>
            <a:xfrm>
              <a:off x="7770663" y="4733925"/>
              <a:ext cx="1887687" cy="132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1393B341-9D01-31CA-BDB5-EBDFA9505840}"/>
              </a:ext>
            </a:extLst>
          </p:cNvPr>
          <p:cNvGrpSpPr/>
          <p:nvPr/>
        </p:nvGrpSpPr>
        <p:grpSpPr>
          <a:xfrm>
            <a:off x="3282571" y="4733925"/>
            <a:ext cx="3019151" cy="2097372"/>
            <a:chOff x="3282571" y="4733925"/>
            <a:chExt cx="3019151" cy="2097372"/>
          </a:xfrm>
        </p:grpSpPr>
        <p:grpSp>
          <p:nvGrpSpPr>
            <p:cNvPr id="50" name="Group 49">
              <a:extLst>
                <a:ext uri="{FF2B5EF4-FFF2-40B4-BE49-F238E27FC236}">
                  <a16:creationId xmlns:a16="http://schemas.microsoft.com/office/drawing/2014/main" id="{3D5469DE-E993-D33D-DD4D-CE329255F5E9}"/>
                </a:ext>
              </a:extLst>
            </p:cNvPr>
            <p:cNvGrpSpPr/>
            <p:nvPr/>
          </p:nvGrpSpPr>
          <p:grpSpPr>
            <a:xfrm>
              <a:off x="3282571" y="4733925"/>
              <a:ext cx="3019151" cy="2097372"/>
              <a:chOff x="3621066" y="4733925"/>
              <a:chExt cx="3019151" cy="2097372"/>
            </a:xfrm>
          </p:grpSpPr>
          <p:pic>
            <p:nvPicPr>
              <p:cNvPr id="43" name="Picture 42">
                <a:extLst>
                  <a:ext uri="{FF2B5EF4-FFF2-40B4-BE49-F238E27FC236}">
                    <a16:creationId xmlns:a16="http://schemas.microsoft.com/office/drawing/2014/main" id="{5143928E-33B0-328B-6E4B-5E19DC83CB04}"/>
                  </a:ext>
                </a:extLst>
              </p:cNvPr>
              <p:cNvPicPr>
                <a:picLocks noChangeAspect="1"/>
              </p:cNvPicPr>
              <p:nvPr/>
            </p:nvPicPr>
            <p:blipFill>
              <a:blip r:embed="rId6"/>
              <a:stretch>
                <a:fillRect/>
              </a:stretch>
            </p:blipFill>
            <p:spPr>
              <a:xfrm>
                <a:off x="3621066" y="5946722"/>
                <a:ext cx="1191111" cy="884575"/>
              </a:xfrm>
              <a:prstGeom prst="rect">
                <a:avLst/>
              </a:prstGeom>
            </p:spPr>
          </p:pic>
          <p:cxnSp>
            <p:nvCxnSpPr>
              <p:cNvPr id="45" name="Straight Arrow Connector 44">
                <a:extLst>
                  <a:ext uri="{FF2B5EF4-FFF2-40B4-BE49-F238E27FC236}">
                    <a16:creationId xmlns:a16="http://schemas.microsoft.com/office/drawing/2014/main" id="{7964E102-1674-A96A-E5C8-D15A02E03D5B}"/>
                  </a:ext>
                </a:extLst>
              </p:cNvPr>
              <p:cNvCxnSpPr>
                <a:cxnSpLocks/>
              </p:cNvCxnSpPr>
              <p:nvPr/>
            </p:nvCxnSpPr>
            <p:spPr>
              <a:xfrm flipH="1">
                <a:off x="4588739" y="4733925"/>
                <a:ext cx="2051478" cy="1324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9E76457D-A5C0-70ED-BC9D-B292B62A38F5}"/>
                </a:ext>
              </a:extLst>
            </p:cNvPr>
            <p:cNvSpPr txBox="1"/>
            <p:nvPr/>
          </p:nvSpPr>
          <p:spPr>
            <a:xfrm>
              <a:off x="4480665" y="6240179"/>
              <a:ext cx="1465746" cy="369332"/>
            </a:xfrm>
            <a:prstGeom prst="rect">
              <a:avLst/>
            </a:prstGeom>
            <a:noFill/>
          </p:spPr>
          <p:txBody>
            <a:bodyPr wrap="square" rtlCol="0">
              <a:spAutoFit/>
            </a:bodyPr>
            <a:lstStyle/>
            <a:p>
              <a:r>
                <a:rPr lang="en-US" b="1" dirty="0"/>
                <a:t>Model Cloud</a:t>
              </a:r>
            </a:p>
          </p:txBody>
        </p:sp>
      </p:grpSp>
    </p:spTree>
    <p:extLst>
      <p:ext uri="{BB962C8B-B14F-4D97-AF65-F5344CB8AC3E}">
        <p14:creationId xmlns:p14="http://schemas.microsoft.com/office/powerpoint/2010/main" val="35366962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60BD7-B1A1-38D9-C113-63D05ED374B7}"/>
              </a:ext>
            </a:extLst>
          </p:cNvPr>
          <p:cNvPicPr>
            <a:picLocks noChangeAspect="1"/>
          </p:cNvPicPr>
          <p:nvPr/>
        </p:nvPicPr>
        <p:blipFill>
          <a:blip r:embed="rId2"/>
          <a:stretch>
            <a:fillRect/>
          </a:stretch>
        </p:blipFill>
        <p:spPr>
          <a:xfrm>
            <a:off x="2332653" y="201076"/>
            <a:ext cx="7007289" cy="6656924"/>
          </a:xfrm>
          <a:prstGeom prst="rect">
            <a:avLst/>
          </a:prstGeom>
        </p:spPr>
      </p:pic>
      <p:sp>
        <p:nvSpPr>
          <p:cNvPr id="8" name="Arrow: Down 7">
            <a:extLst>
              <a:ext uri="{FF2B5EF4-FFF2-40B4-BE49-F238E27FC236}">
                <a16:creationId xmlns:a16="http://schemas.microsoft.com/office/drawing/2014/main" id="{760B9927-B5D9-84E1-14B1-0ECFB5899E7A}"/>
              </a:ext>
            </a:extLst>
          </p:cNvPr>
          <p:cNvSpPr/>
          <p:nvPr/>
        </p:nvSpPr>
        <p:spPr>
          <a:xfrm rot="18828318">
            <a:off x="3442998" y="1112205"/>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03B028B-B029-3ADD-4800-EC95F8FA572A}"/>
              </a:ext>
            </a:extLst>
          </p:cNvPr>
          <p:cNvSpPr/>
          <p:nvPr/>
        </p:nvSpPr>
        <p:spPr>
          <a:xfrm rot="20035039">
            <a:off x="4049488" y="636343"/>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135FEF2-BDB1-84A9-9C5C-9E1D9197CC81}"/>
              </a:ext>
            </a:extLst>
          </p:cNvPr>
          <p:cNvSpPr/>
          <p:nvPr/>
        </p:nvSpPr>
        <p:spPr>
          <a:xfrm rot="18108497">
            <a:off x="2953450" y="1682872"/>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3D8A450-AE97-D510-6758-49B5E5351979}"/>
              </a:ext>
            </a:extLst>
          </p:cNvPr>
          <p:cNvSpPr/>
          <p:nvPr/>
        </p:nvSpPr>
        <p:spPr>
          <a:xfrm rot="17211180">
            <a:off x="2702768" y="2345345"/>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5C5FDF2-4962-8CF3-5655-70B5AD0BBE70}"/>
              </a:ext>
            </a:extLst>
          </p:cNvPr>
          <p:cNvSpPr/>
          <p:nvPr/>
        </p:nvSpPr>
        <p:spPr>
          <a:xfrm rot="16200000">
            <a:off x="2547862" y="3135675"/>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E596C78-CB31-3544-541B-6A58BCC2F6EE}"/>
              </a:ext>
            </a:extLst>
          </p:cNvPr>
          <p:cNvSpPr/>
          <p:nvPr/>
        </p:nvSpPr>
        <p:spPr>
          <a:xfrm rot="2884534">
            <a:off x="7513692" y="904638"/>
            <a:ext cx="641905" cy="508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802C35F-F25C-C433-3026-ECB65BD2186D}"/>
              </a:ext>
            </a:extLst>
          </p:cNvPr>
          <p:cNvSpPr/>
          <p:nvPr/>
        </p:nvSpPr>
        <p:spPr>
          <a:xfrm rot="2469542">
            <a:off x="7016623" y="654954"/>
            <a:ext cx="298579" cy="233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9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xit" presetSubtype="0" fill="hold" grpId="1" nodeType="clickEffect">
                                  <p:stCondLst>
                                    <p:cond delay="0"/>
                                  </p:stCondLst>
                                  <p:childTnLst>
                                    <p:animEffect transition="out" filter="wipe(down)">
                                      <p:cBhvr>
                                        <p:cTn id="41" dur="180" accel="50000">
                                          <p:stCondLst>
                                            <p:cond delay="1820"/>
                                          </p:stCondLst>
                                        </p:cTn>
                                        <p:tgtEl>
                                          <p:spTgt spid="16"/>
                                        </p:tgtEl>
                                      </p:cBhvr>
                                    </p:animEffect>
                                    <p:anim calcmode="lin" valueType="num">
                                      <p:cBhvr>
                                        <p:cTn id="42"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43"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44"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8"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49" dur="26">
                                          <p:stCondLst>
                                            <p:cond delay="620"/>
                                          </p:stCondLst>
                                        </p:cTn>
                                        <p:tgtEl>
                                          <p:spTgt spid="16"/>
                                        </p:tgtEl>
                                      </p:cBhvr>
                                      <p:to x="100000" y="60000"/>
                                    </p:animScale>
                                    <p:animScale>
                                      <p:cBhvr>
                                        <p:cTn id="50" dur="166" decel="50000">
                                          <p:stCondLst>
                                            <p:cond delay="64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Workflow – Initial Upload</a:t>
            </a:r>
          </a:p>
        </p:txBody>
      </p:sp>
      <p:grpSp>
        <p:nvGrpSpPr>
          <p:cNvPr id="14" name="Group 13">
            <a:extLst>
              <a:ext uri="{FF2B5EF4-FFF2-40B4-BE49-F238E27FC236}">
                <a16:creationId xmlns:a16="http://schemas.microsoft.com/office/drawing/2014/main" id="{4C432661-8DA8-5CE5-B0A1-E21B80D4A370}"/>
              </a:ext>
            </a:extLst>
          </p:cNvPr>
          <p:cNvGrpSpPr/>
          <p:nvPr/>
        </p:nvGrpSpPr>
        <p:grpSpPr>
          <a:xfrm>
            <a:off x="7013575" y="5167312"/>
            <a:ext cx="3624582" cy="1325563"/>
            <a:chOff x="3282571" y="5946722"/>
            <a:chExt cx="2663840" cy="884575"/>
          </a:xfrm>
        </p:grpSpPr>
        <p:pic>
          <p:nvPicPr>
            <p:cNvPr id="17" name="Picture 16">
              <a:extLst>
                <a:ext uri="{FF2B5EF4-FFF2-40B4-BE49-F238E27FC236}">
                  <a16:creationId xmlns:a16="http://schemas.microsoft.com/office/drawing/2014/main" id="{AEFCB42C-01BA-A38C-24B4-7428D636C229}"/>
                </a:ext>
              </a:extLst>
            </p:cNvPr>
            <p:cNvPicPr>
              <a:picLocks noChangeAspect="1"/>
            </p:cNvPicPr>
            <p:nvPr/>
          </p:nvPicPr>
          <p:blipFill>
            <a:blip r:embed="rId2"/>
            <a:stretch>
              <a:fillRect/>
            </a:stretch>
          </p:blipFill>
          <p:spPr>
            <a:xfrm>
              <a:off x="3282571" y="5946722"/>
              <a:ext cx="1191111" cy="884575"/>
            </a:xfrm>
            <a:prstGeom prst="rect">
              <a:avLst/>
            </a:prstGeom>
          </p:spPr>
        </p:pic>
        <p:sp>
          <p:nvSpPr>
            <p:cNvPr id="16" name="TextBox 15">
              <a:extLst>
                <a:ext uri="{FF2B5EF4-FFF2-40B4-BE49-F238E27FC236}">
                  <a16:creationId xmlns:a16="http://schemas.microsoft.com/office/drawing/2014/main" id="{24EF4CD5-16C8-1E36-56D8-B96ACA5C4492}"/>
                </a:ext>
              </a:extLst>
            </p:cNvPr>
            <p:cNvSpPr txBox="1"/>
            <p:nvPr/>
          </p:nvSpPr>
          <p:spPr>
            <a:xfrm>
              <a:off x="4480665" y="6240179"/>
              <a:ext cx="1465746" cy="369332"/>
            </a:xfrm>
            <a:prstGeom prst="rect">
              <a:avLst/>
            </a:prstGeom>
            <a:noFill/>
          </p:spPr>
          <p:txBody>
            <a:bodyPr wrap="square" rtlCol="0">
              <a:spAutoFit/>
            </a:bodyPr>
            <a:lstStyle/>
            <a:p>
              <a:r>
                <a:rPr lang="en-US" b="1" dirty="0"/>
                <a:t>Model Cloud</a:t>
              </a:r>
            </a:p>
          </p:txBody>
        </p:sp>
      </p:grpSp>
      <p:pic>
        <p:nvPicPr>
          <p:cNvPr id="22" name="Picture 21">
            <a:extLst>
              <a:ext uri="{FF2B5EF4-FFF2-40B4-BE49-F238E27FC236}">
                <a16:creationId xmlns:a16="http://schemas.microsoft.com/office/drawing/2014/main" id="{03DC0BDD-59FC-C0B1-AB25-D9E773E8911E}"/>
              </a:ext>
            </a:extLst>
          </p:cNvPr>
          <p:cNvPicPr>
            <a:picLocks noChangeAspect="1"/>
          </p:cNvPicPr>
          <p:nvPr/>
        </p:nvPicPr>
        <p:blipFill>
          <a:blip r:embed="rId3"/>
          <a:stretch>
            <a:fillRect/>
          </a:stretch>
        </p:blipFill>
        <p:spPr>
          <a:xfrm>
            <a:off x="3961853" y="3348903"/>
            <a:ext cx="1787538" cy="717533"/>
          </a:xfrm>
          <a:prstGeom prst="rect">
            <a:avLst/>
          </a:prstGeom>
        </p:spPr>
      </p:pic>
      <p:pic>
        <p:nvPicPr>
          <p:cNvPr id="23" name="Picture 22">
            <a:extLst>
              <a:ext uri="{FF2B5EF4-FFF2-40B4-BE49-F238E27FC236}">
                <a16:creationId xmlns:a16="http://schemas.microsoft.com/office/drawing/2014/main" id="{838520B6-E266-E3BC-B672-15A2045B3BA8}"/>
              </a:ext>
            </a:extLst>
          </p:cNvPr>
          <p:cNvPicPr>
            <a:picLocks noChangeAspect="1"/>
          </p:cNvPicPr>
          <p:nvPr/>
        </p:nvPicPr>
        <p:blipFill>
          <a:blip r:embed="rId4"/>
          <a:stretch>
            <a:fillRect/>
          </a:stretch>
        </p:blipFill>
        <p:spPr>
          <a:xfrm>
            <a:off x="6794500" y="2833761"/>
            <a:ext cx="1862257" cy="1747816"/>
          </a:xfrm>
          <a:prstGeom prst="rect">
            <a:avLst/>
          </a:prstGeom>
        </p:spPr>
      </p:pic>
      <p:sp>
        <p:nvSpPr>
          <p:cNvPr id="8" name="Arrow: Right 7">
            <a:extLst>
              <a:ext uri="{FF2B5EF4-FFF2-40B4-BE49-F238E27FC236}">
                <a16:creationId xmlns:a16="http://schemas.microsoft.com/office/drawing/2014/main" id="{A41122F8-D0B3-86DB-D831-1C16B053F1C0}"/>
              </a:ext>
            </a:extLst>
          </p:cNvPr>
          <p:cNvSpPr/>
          <p:nvPr/>
        </p:nvSpPr>
        <p:spPr>
          <a:xfrm>
            <a:off x="5975350" y="3502844"/>
            <a:ext cx="685800" cy="563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164AAD37-9CCC-38C5-B18C-A0B9A1CFA681}"/>
              </a:ext>
            </a:extLst>
          </p:cNvPr>
          <p:cNvCxnSpPr>
            <a:cxnSpLocks/>
          </p:cNvCxnSpPr>
          <p:nvPr/>
        </p:nvCxnSpPr>
        <p:spPr>
          <a:xfrm>
            <a:off x="7725629" y="4629969"/>
            <a:ext cx="0" cy="41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3F2B3247-3CB2-B6AE-5F91-79476804547E}"/>
              </a:ext>
            </a:extLst>
          </p:cNvPr>
          <p:cNvSpPr>
            <a:spLocks noGrp="1"/>
          </p:cNvSpPr>
          <p:nvPr>
            <p:ph idx="1"/>
          </p:nvPr>
        </p:nvSpPr>
        <p:spPr>
          <a:xfrm>
            <a:off x="647688" y="1666693"/>
            <a:ext cx="6400034" cy="2152697"/>
          </a:xfrm>
        </p:spPr>
        <p:txBody>
          <a:bodyPr>
            <a:noAutofit/>
          </a:bodyPr>
          <a:lstStyle/>
          <a:p>
            <a:pPr marR="0" indent="0">
              <a:spcBef>
                <a:spcPts val="0"/>
              </a:spcBef>
              <a:spcAft>
                <a:spcPts val="0"/>
              </a:spcAft>
              <a:buNone/>
            </a:pPr>
            <a:r>
              <a:rPr lang="en-US" sz="1800" dirty="0">
                <a:latin typeface="Calibri" panose="020F0502020204030204" pitchFamily="34" charset="0"/>
              </a:rPr>
              <a:t>On initial Model Hosting you will save the model as a </a:t>
            </a:r>
            <a:r>
              <a:rPr lang="en-US" sz="1800" dirty="0">
                <a:solidFill>
                  <a:srgbClr val="C00000"/>
                </a:solidFill>
                <a:latin typeface="Calibri" panose="020F0502020204030204" pitchFamily="34" charset="0"/>
              </a:rPr>
              <a:t>Cloud Model </a:t>
            </a:r>
            <a:r>
              <a:rPr lang="en-US" sz="1800" dirty="0">
                <a:latin typeface="Calibri" panose="020F0502020204030204" pitchFamily="34" charset="0"/>
              </a:rPr>
              <a:t>into the </a:t>
            </a:r>
            <a:r>
              <a:rPr lang="en-US" sz="1800" i="1" dirty="0">
                <a:latin typeface="Calibri" panose="020F0502020204030204" pitchFamily="34" charset="0"/>
              </a:rPr>
              <a:t>ACC Cloud Docs </a:t>
            </a:r>
            <a:r>
              <a:rPr lang="en-US" sz="1800" dirty="0">
                <a:latin typeface="Calibri" panose="020F0502020204030204" pitchFamily="34" charset="0"/>
              </a:rPr>
              <a:t>area. The platform will also create a copy into the </a:t>
            </a:r>
            <a:r>
              <a:rPr lang="en-US" sz="1800" i="1" dirty="0">
                <a:latin typeface="Calibri" panose="020F0502020204030204" pitchFamily="34" charset="0"/>
              </a:rPr>
              <a:t>Model Cloud </a:t>
            </a:r>
            <a:r>
              <a:rPr lang="en-US" sz="1800" dirty="0">
                <a:latin typeface="Calibri" panose="020F0502020204030204" pitchFamily="34" charset="0"/>
              </a:rPr>
              <a:t>automatically. The cloud saved model is where you sync to while using Revit. </a:t>
            </a:r>
            <a:r>
              <a:rPr lang="en-US" sz="1800" dirty="0">
                <a:solidFill>
                  <a:srgbClr val="C00000"/>
                </a:solidFill>
                <a:latin typeface="Calibri" panose="020F0502020204030204" pitchFamily="34" charset="0"/>
              </a:rPr>
              <a:t>The Model on </a:t>
            </a:r>
            <a:r>
              <a:rPr lang="en-US" sz="1800" i="1" dirty="0">
                <a:solidFill>
                  <a:srgbClr val="C00000"/>
                </a:solidFill>
                <a:latin typeface="Calibri" panose="020F0502020204030204" pitchFamily="34" charset="0"/>
              </a:rPr>
              <a:t>Autodesk Docs </a:t>
            </a:r>
            <a:r>
              <a:rPr lang="en-US" sz="1800" dirty="0">
                <a:solidFill>
                  <a:srgbClr val="C00000"/>
                </a:solidFill>
                <a:latin typeface="Calibri" panose="020F0502020204030204" pitchFamily="34" charset="0"/>
              </a:rPr>
              <a:t>is an archive of the cloud saved model at a specific time.</a:t>
            </a:r>
            <a:endParaRPr lang="en-US" sz="1800" dirty="0">
              <a:solidFill>
                <a:srgbClr val="C00000"/>
              </a:solidFill>
            </a:endParaRPr>
          </a:p>
        </p:txBody>
      </p:sp>
    </p:spTree>
    <p:extLst>
      <p:ext uri="{BB962C8B-B14F-4D97-AF65-F5344CB8AC3E}">
        <p14:creationId xmlns:p14="http://schemas.microsoft.com/office/powerpoint/2010/main" val="37148354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EBC9A-BEE9-F5AB-4845-3940FE202E7B}"/>
              </a:ext>
            </a:extLst>
          </p:cNvPr>
          <p:cNvPicPr>
            <a:picLocks noChangeAspect="1"/>
          </p:cNvPicPr>
          <p:nvPr/>
        </p:nvPicPr>
        <p:blipFill>
          <a:blip r:embed="rId2"/>
          <a:stretch>
            <a:fillRect/>
          </a:stretch>
        </p:blipFill>
        <p:spPr>
          <a:xfrm>
            <a:off x="838200" y="2235200"/>
            <a:ext cx="11276175" cy="4622800"/>
          </a:xfrm>
          <a:prstGeom prst="rect">
            <a:avLst/>
          </a:prstGeom>
        </p:spPr>
      </p:pic>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Workflow – Initial Upload</a:t>
            </a:r>
          </a:p>
        </p:txBody>
      </p:sp>
      <p:sp>
        <p:nvSpPr>
          <p:cNvPr id="18" name="Content Placeholder 2">
            <a:extLst>
              <a:ext uri="{FF2B5EF4-FFF2-40B4-BE49-F238E27FC236}">
                <a16:creationId xmlns:a16="http://schemas.microsoft.com/office/drawing/2014/main" id="{3F2B3247-3CB2-B6AE-5F91-79476804547E}"/>
              </a:ext>
            </a:extLst>
          </p:cNvPr>
          <p:cNvSpPr>
            <a:spLocks noGrp="1"/>
          </p:cNvSpPr>
          <p:nvPr>
            <p:ph idx="1"/>
          </p:nvPr>
        </p:nvSpPr>
        <p:spPr>
          <a:xfrm>
            <a:off x="647688" y="1666693"/>
            <a:ext cx="6400034" cy="2152697"/>
          </a:xfrm>
        </p:spPr>
        <p:txBody>
          <a:bodyPr>
            <a:noAutofit/>
          </a:bodyPr>
          <a:lstStyle/>
          <a:p>
            <a:pPr marR="0" indent="0">
              <a:spcBef>
                <a:spcPts val="0"/>
              </a:spcBef>
              <a:spcAft>
                <a:spcPts val="0"/>
              </a:spcAft>
              <a:buNone/>
            </a:pPr>
            <a:r>
              <a:rPr lang="en-US" sz="1800" dirty="0">
                <a:solidFill>
                  <a:srgbClr val="C00000"/>
                </a:solidFill>
                <a:latin typeface="Calibri" panose="020F0502020204030204" pitchFamily="34" charset="0"/>
              </a:rPr>
              <a:t>When a user navigates through its Revit Account’s projects, you will see the Cloud Hosted Model, even though you are seeing the project folder structure created in Autodesk Docs.</a:t>
            </a:r>
            <a:endParaRPr lang="en-US" sz="1800" dirty="0">
              <a:solidFill>
                <a:srgbClr val="C00000"/>
              </a:solidFill>
            </a:endParaRPr>
          </a:p>
        </p:txBody>
      </p:sp>
      <p:sp>
        <p:nvSpPr>
          <p:cNvPr id="6" name="Arrow: Down 5">
            <a:extLst>
              <a:ext uri="{FF2B5EF4-FFF2-40B4-BE49-F238E27FC236}">
                <a16:creationId xmlns:a16="http://schemas.microsoft.com/office/drawing/2014/main" id="{65F6ADDB-BAC3-CD48-8FEC-73615A3F7964}"/>
              </a:ext>
            </a:extLst>
          </p:cNvPr>
          <p:cNvSpPr/>
          <p:nvPr/>
        </p:nvSpPr>
        <p:spPr>
          <a:xfrm>
            <a:off x="3746500" y="5626100"/>
            <a:ext cx="596900" cy="736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0735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Workflow</a:t>
            </a:r>
          </a:p>
        </p:txBody>
      </p:sp>
      <p:pic>
        <p:nvPicPr>
          <p:cNvPr id="31" name="Picture 30">
            <a:extLst>
              <a:ext uri="{FF2B5EF4-FFF2-40B4-BE49-F238E27FC236}">
                <a16:creationId xmlns:a16="http://schemas.microsoft.com/office/drawing/2014/main" id="{99657E1C-1670-4C41-D02C-04661A8F5EAA}"/>
              </a:ext>
            </a:extLst>
          </p:cNvPr>
          <p:cNvPicPr>
            <a:picLocks noChangeAspect="1"/>
          </p:cNvPicPr>
          <p:nvPr/>
        </p:nvPicPr>
        <p:blipFill>
          <a:blip r:embed="rId2"/>
          <a:stretch>
            <a:fillRect/>
          </a:stretch>
        </p:blipFill>
        <p:spPr>
          <a:xfrm>
            <a:off x="6691342" y="1895146"/>
            <a:ext cx="669987" cy="514122"/>
          </a:xfrm>
          <a:prstGeom prst="rect">
            <a:avLst/>
          </a:prstGeom>
        </p:spPr>
      </p:pic>
      <p:grpSp>
        <p:nvGrpSpPr>
          <p:cNvPr id="14" name="Group 13">
            <a:extLst>
              <a:ext uri="{FF2B5EF4-FFF2-40B4-BE49-F238E27FC236}">
                <a16:creationId xmlns:a16="http://schemas.microsoft.com/office/drawing/2014/main" id="{4C432661-8DA8-5CE5-B0A1-E21B80D4A370}"/>
              </a:ext>
            </a:extLst>
          </p:cNvPr>
          <p:cNvGrpSpPr/>
          <p:nvPr/>
        </p:nvGrpSpPr>
        <p:grpSpPr>
          <a:xfrm>
            <a:off x="3421745" y="1728678"/>
            <a:ext cx="2663840" cy="884575"/>
            <a:chOff x="3282571" y="5946722"/>
            <a:chExt cx="2663840" cy="884575"/>
          </a:xfrm>
        </p:grpSpPr>
        <p:pic>
          <p:nvPicPr>
            <p:cNvPr id="17" name="Picture 16">
              <a:extLst>
                <a:ext uri="{FF2B5EF4-FFF2-40B4-BE49-F238E27FC236}">
                  <a16:creationId xmlns:a16="http://schemas.microsoft.com/office/drawing/2014/main" id="{AEFCB42C-01BA-A38C-24B4-7428D636C229}"/>
                </a:ext>
              </a:extLst>
            </p:cNvPr>
            <p:cNvPicPr>
              <a:picLocks noChangeAspect="1"/>
            </p:cNvPicPr>
            <p:nvPr/>
          </p:nvPicPr>
          <p:blipFill>
            <a:blip r:embed="rId3"/>
            <a:stretch>
              <a:fillRect/>
            </a:stretch>
          </p:blipFill>
          <p:spPr>
            <a:xfrm>
              <a:off x="3282571" y="5946722"/>
              <a:ext cx="1191111" cy="884575"/>
            </a:xfrm>
            <a:prstGeom prst="rect">
              <a:avLst/>
            </a:prstGeom>
          </p:spPr>
        </p:pic>
        <p:sp>
          <p:nvSpPr>
            <p:cNvPr id="16" name="TextBox 15">
              <a:extLst>
                <a:ext uri="{FF2B5EF4-FFF2-40B4-BE49-F238E27FC236}">
                  <a16:creationId xmlns:a16="http://schemas.microsoft.com/office/drawing/2014/main" id="{24EF4CD5-16C8-1E36-56D8-B96ACA5C4492}"/>
                </a:ext>
              </a:extLst>
            </p:cNvPr>
            <p:cNvSpPr txBox="1"/>
            <p:nvPr/>
          </p:nvSpPr>
          <p:spPr>
            <a:xfrm>
              <a:off x="4480665" y="6240179"/>
              <a:ext cx="1465746" cy="369332"/>
            </a:xfrm>
            <a:prstGeom prst="rect">
              <a:avLst/>
            </a:prstGeom>
            <a:noFill/>
          </p:spPr>
          <p:txBody>
            <a:bodyPr wrap="square" rtlCol="0">
              <a:spAutoFit/>
            </a:bodyPr>
            <a:lstStyle/>
            <a:p>
              <a:r>
                <a:rPr lang="en-US" b="1" dirty="0"/>
                <a:t>Model Cloud</a:t>
              </a:r>
            </a:p>
          </p:txBody>
        </p:sp>
      </p:grpSp>
      <p:pic>
        <p:nvPicPr>
          <p:cNvPr id="22" name="Picture 21">
            <a:extLst>
              <a:ext uri="{FF2B5EF4-FFF2-40B4-BE49-F238E27FC236}">
                <a16:creationId xmlns:a16="http://schemas.microsoft.com/office/drawing/2014/main" id="{03DC0BDD-59FC-C0B1-AB25-D9E773E8911E}"/>
              </a:ext>
            </a:extLst>
          </p:cNvPr>
          <p:cNvPicPr>
            <a:picLocks noChangeAspect="1"/>
          </p:cNvPicPr>
          <p:nvPr/>
        </p:nvPicPr>
        <p:blipFill>
          <a:blip r:embed="rId4"/>
          <a:stretch>
            <a:fillRect/>
          </a:stretch>
        </p:blipFill>
        <p:spPr>
          <a:xfrm>
            <a:off x="993763" y="1793893"/>
            <a:ext cx="1787538" cy="717533"/>
          </a:xfrm>
          <a:prstGeom prst="rect">
            <a:avLst/>
          </a:prstGeom>
        </p:spPr>
      </p:pic>
      <p:pic>
        <p:nvPicPr>
          <p:cNvPr id="23" name="Picture 22">
            <a:extLst>
              <a:ext uri="{FF2B5EF4-FFF2-40B4-BE49-F238E27FC236}">
                <a16:creationId xmlns:a16="http://schemas.microsoft.com/office/drawing/2014/main" id="{838520B6-E266-E3BC-B672-15A2045B3BA8}"/>
              </a:ext>
            </a:extLst>
          </p:cNvPr>
          <p:cNvPicPr>
            <a:picLocks noChangeAspect="1"/>
          </p:cNvPicPr>
          <p:nvPr/>
        </p:nvPicPr>
        <p:blipFill>
          <a:blip r:embed="rId5"/>
          <a:stretch>
            <a:fillRect/>
          </a:stretch>
        </p:blipFill>
        <p:spPr>
          <a:xfrm>
            <a:off x="8145021" y="1271010"/>
            <a:ext cx="1862257" cy="1747816"/>
          </a:xfrm>
          <a:prstGeom prst="rect">
            <a:avLst/>
          </a:prstGeom>
        </p:spPr>
      </p:pic>
      <p:pic>
        <p:nvPicPr>
          <p:cNvPr id="24" name="Picture 23">
            <a:extLst>
              <a:ext uri="{FF2B5EF4-FFF2-40B4-BE49-F238E27FC236}">
                <a16:creationId xmlns:a16="http://schemas.microsoft.com/office/drawing/2014/main" id="{2E6B9576-1D76-3345-CA78-8CB8983707D7}"/>
              </a:ext>
            </a:extLst>
          </p:cNvPr>
          <p:cNvPicPr>
            <a:picLocks noChangeAspect="1"/>
          </p:cNvPicPr>
          <p:nvPr/>
        </p:nvPicPr>
        <p:blipFill>
          <a:blip r:embed="rId6"/>
          <a:stretch>
            <a:fillRect/>
          </a:stretch>
        </p:blipFill>
        <p:spPr>
          <a:xfrm>
            <a:off x="7971051" y="3612987"/>
            <a:ext cx="2210195" cy="661085"/>
          </a:xfrm>
          <a:prstGeom prst="rect">
            <a:avLst/>
          </a:prstGeom>
        </p:spPr>
      </p:pic>
      <p:pic>
        <p:nvPicPr>
          <p:cNvPr id="26" name="Picture 25">
            <a:extLst>
              <a:ext uri="{FF2B5EF4-FFF2-40B4-BE49-F238E27FC236}">
                <a16:creationId xmlns:a16="http://schemas.microsoft.com/office/drawing/2014/main" id="{8E9DFF0D-E4B7-E01F-10C0-B36DF92C3480}"/>
              </a:ext>
            </a:extLst>
          </p:cNvPr>
          <p:cNvPicPr>
            <a:picLocks noChangeAspect="1"/>
          </p:cNvPicPr>
          <p:nvPr/>
        </p:nvPicPr>
        <p:blipFill>
          <a:blip r:embed="rId7"/>
          <a:stretch>
            <a:fillRect/>
          </a:stretch>
        </p:blipFill>
        <p:spPr>
          <a:xfrm>
            <a:off x="7694240" y="5868092"/>
            <a:ext cx="2973365" cy="624783"/>
          </a:xfrm>
          <a:prstGeom prst="rect">
            <a:avLst/>
          </a:prstGeom>
        </p:spPr>
      </p:pic>
      <p:sp>
        <p:nvSpPr>
          <p:cNvPr id="28" name="Arrow: Right 27">
            <a:extLst>
              <a:ext uri="{FF2B5EF4-FFF2-40B4-BE49-F238E27FC236}">
                <a16:creationId xmlns:a16="http://schemas.microsoft.com/office/drawing/2014/main" id="{65169038-8B98-5678-6768-EA9CE466EE3C}"/>
              </a:ext>
            </a:extLst>
          </p:cNvPr>
          <p:cNvSpPr/>
          <p:nvPr/>
        </p:nvSpPr>
        <p:spPr>
          <a:xfrm>
            <a:off x="6255574" y="2054780"/>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C5DD5A28-C8B0-5EE0-B8D1-26302442A6CF}"/>
              </a:ext>
            </a:extLst>
          </p:cNvPr>
          <p:cNvSpPr/>
          <p:nvPr/>
        </p:nvSpPr>
        <p:spPr>
          <a:xfrm>
            <a:off x="7584781" y="2054780"/>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Down 32">
            <a:extLst>
              <a:ext uri="{FF2B5EF4-FFF2-40B4-BE49-F238E27FC236}">
                <a16:creationId xmlns:a16="http://schemas.microsoft.com/office/drawing/2014/main" id="{E6FEEA89-33D1-E84A-3513-2C880539224C}"/>
              </a:ext>
            </a:extLst>
          </p:cNvPr>
          <p:cNvSpPr/>
          <p:nvPr/>
        </p:nvSpPr>
        <p:spPr>
          <a:xfrm>
            <a:off x="8852310" y="3117236"/>
            <a:ext cx="447675" cy="37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Down 33">
            <a:extLst>
              <a:ext uri="{FF2B5EF4-FFF2-40B4-BE49-F238E27FC236}">
                <a16:creationId xmlns:a16="http://schemas.microsoft.com/office/drawing/2014/main" id="{FA73BFB3-4F6A-1BA5-F56B-DF42C0561528}"/>
              </a:ext>
            </a:extLst>
          </p:cNvPr>
          <p:cNvSpPr/>
          <p:nvPr/>
        </p:nvSpPr>
        <p:spPr>
          <a:xfrm>
            <a:off x="8852310" y="5390037"/>
            <a:ext cx="447675" cy="37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D302261F-314F-2A55-BE18-389EB8C56D3F}"/>
              </a:ext>
            </a:extLst>
          </p:cNvPr>
          <p:cNvPicPr>
            <a:picLocks noChangeAspect="1"/>
          </p:cNvPicPr>
          <p:nvPr/>
        </p:nvPicPr>
        <p:blipFill>
          <a:blip r:embed="rId2"/>
          <a:stretch>
            <a:fillRect/>
          </a:stretch>
        </p:blipFill>
        <p:spPr>
          <a:xfrm>
            <a:off x="8741153" y="4797158"/>
            <a:ext cx="669987" cy="514122"/>
          </a:xfrm>
          <a:prstGeom prst="rect">
            <a:avLst/>
          </a:prstGeom>
        </p:spPr>
      </p:pic>
      <p:sp>
        <p:nvSpPr>
          <p:cNvPr id="36" name="Arrow: Down 35">
            <a:extLst>
              <a:ext uri="{FF2B5EF4-FFF2-40B4-BE49-F238E27FC236}">
                <a16:creationId xmlns:a16="http://schemas.microsoft.com/office/drawing/2014/main" id="{3174F589-FBF9-65B8-5EF1-B7E76F8F312D}"/>
              </a:ext>
            </a:extLst>
          </p:cNvPr>
          <p:cNvSpPr/>
          <p:nvPr/>
        </p:nvSpPr>
        <p:spPr>
          <a:xfrm>
            <a:off x="8852310" y="4348975"/>
            <a:ext cx="447675" cy="37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Right 38">
            <a:extLst>
              <a:ext uri="{FF2B5EF4-FFF2-40B4-BE49-F238E27FC236}">
                <a16:creationId xmlns:a16="http://schemas.microsoft.com/office/drawing/2014/main" id="{A0E1B0E2-9238-3AFE-9CE6-8A3446FB053D}"/>
              </a:ext>
            </a:extLst>
          </p:cNvPr>
          <p:cNvSpPr/>
          <p:nvPr/>
        </p:nvSpPr>
        <p:spPr>
          <a:xfrm>
            <a:off x="2963706" y="2042588"/>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6147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p:cTn id="59" dur="1000" fill="hold"/>
                                        <p:tgtEl>
                                          <p:spTgt spid="35"/>
                                        </p:tgtEl>
                                        <p:attrNameLst>
                                          <p:attrName>ppt_w</p:attrName>
                                        </p:attrNameLst>
                                      </p:cBhvr>
                                      <p:tavLst>
                                        <p:tav tm="0">
                                          <p:val>
                                            <p:fltVal val="0"/>
                                          </p:val>
                                        </p:tav>
                                        <p:tav tm="100000">
                                          <p:val>
                                            <p:strVal val="#ppt_w"/>
                                          </p:val>
                                        </p:tav>
                                      </p:tavLst>
                                    </p:anim>
                                    <p:anim calcmode="lin" valueType="num">
                                      <p:cBhvr>
                                        <p:cTn id="60" dur="1000" fill="hold"/>
                                        <p:tgtEl>
                                          <p:spTgt spid="35"/>
                                        </p:tgtEl>
                                        <p:attrNameLst>
                                          <p:attrName>ppt_h</p:attrName>
                                        </p:attrNameLst>
                                      </p:cBhvr>
                                      <p:tavLst>
                                        <p:tav tm="0">
                                          <p:val>
                                            <p:fltVal val="0"/>
                                          </p:val>
                                        </p:tav>
                                        <p:tav tm="100000">
                                          <p:val>
                                            <p:strVal val="#ppt_h"/>
                                          </p:val>
                                        </p:tav>
                                      </p:tavLst>
                                    </p:anim>
                                    <p:anim calcmode="lin" valueType="num">
                                      <p:cBhvr>
                                        <p:cTn id="61" dur="1000" fill="hold"/>
                                        <p:tgtEl>
                                          <p:spTgt spid="35"/>
                                        </p:tgtEl>
                                        <p:attrNameLst>
                                          <p:attrName>style.rotation</p:attrName>
                                        </p:attrNameLst>
                                      </p:cBhvr>
                                      <p:tavLst>
                                        <p:tav tm="0">
                                          <p:val>
                                            <p:fltVal val="90"/>
                                          </p:val>
                                        </p:tav>
                                        <p:tav tm="100000">
                                          <p:val>
                                            <p:fltVal val="0"/>
                                          </p:val>
                                        </p:tav>
                                      </p:tavLst>
                                    </p:anim>
                                    <p:animEffect transition="in" filter="fade">
                                      <p:cBhvr>
                                        <p:cTn id="62" dur="1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P spid="36"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08E42-2036-810E-F124-662E5FA244D8}"/>
              </a:ext>
            </a:extLst>
          </p:cNvPr>
          <p:cNvSpPr>
            <a:spLocks noGrp="1"/>
          </p:cNvSpPr>
          <p:nvPr>
            <p:ph type="title"/>
          </p:nvPr>
        </p:nvSpPr>
        <p:spPr/>
        <p:txBody>
          <a:bodyPr/>
          <a:lstStyle/>
          <a:p>
            <a:r>
              <a:rPr lang="en-US" b="1" dirty="0">
                <a:latin typeface="+mn-lt"/>
              </a:rPr>
              <a:t>Publishing From Revit To ACC Docs</a:t>
            </a:r>
          </a:p>
        </p:txBody>
      </p:sp>
      <p:pic>
        <p:nvPicPr>
          <p:cNvPr id="31" name="Picture 30">
            <a:extLst>
              <a:ext uri="{FF2B5EF4-FFF2-40B4-BE49-F238E27FC236}">
                <a16:creationId xmlns:a16="http://schemas.microsoft.com/office/drawing/2014/main" id="{99657E1C-1670-4C41-D02C-04661A8F5EAA}"/>
              </a:ext>
            </a:extLst>
          </p:cNvPr>
          <p:cNvPicPr>
            <a:picLocks noChangeAspect="1"/>
          </p:cNvPicPr>
          <p:nvPr/>
        </p:nvPicPr>
        <p:blipFill>
          <a:blip r:embed="rId2"/>
          <a:stretch>
            <a:fillRect/>
          </a:stretch>
        </p:blipFill>
        <p:spPr>
          <a:xfrm>
            <a:off x="6691342" y="1895146"/>
            <a:ext cx="669987" cy="514122"/>
          </a:xfrm>
          <a:prstGeom prst="rect">
            <a:avLst/>
          </a:prstGeom>
        </p:spPr>
      </p:pic>
      <p:grpSp>
        <p:nvGrpSpPr>
          <p:cNvPr id="14" name="Group 13">
            <a:extLst>
              <a:ext uri="{FF2B5EF4-FFF2-40B4-BE49-F238E27FC236}">
                <a16:creationId xmlns:a16="http://schemas.microsoft.com/office/drawing/2014/main" id="{4C432661-8DA8-5CE5-B0A1-E21B80D4A370}"/>
              </a:ext>
            </a:extLst>
          </p:cNvPr>
          <p:cNvGrpSpPr/>
          <p:nvPr/>
        </p:nvGrpSpPr>
        <p:grpSpPr>
          <a:xfrm>
            <a:off x="3421745" y="1728678"/>
            <a:ext cx="2663840" cy="884575"/>
            <a:chOff x="3282571" y="5946722"/>
            <a:chExt cx="2663840" cy="884575"/>
          </a:xfrm>
        </p:grpSpPr>
        <p:pic>
          <p:nvPicPr>
            <p:cNvPr id="17" name="Picture 16">
              <a:extLst>
                <a:ext uri="{FF2B5EF4-FFF2-40B4-BE49-F238E27FC236}">
                  <a16:creationId xmlns:a16="http://schemas.microsoft.com/office/drawing/2014/main" id="{AEFCB42C-01BA-A38C-24B4-7428D636C229}"/>
                </a:ext>
              </a:extLst>
            </p:cNvPr>
            <p:cNvPicPr>
              <a:picLocks noChangeAspect="1"/>
            </p:cNvPicPr>
            <p:nvPr/>
          </p:nvPicPr>
          <p:blipFill>
            <a:blip r:embed="rId3"/>
            <a:stretch>
              <a:fillRect/>
            </a:stretch>
          </p:blipFill>
          <p:spPr>
            <a:xfrm>
              <a:off x="3282571" y="5946722"/>
              <a:ext cx="1191111" cy="884575"/>
            </a:xfrm>
            <a:prstGeom prst="rect">
              <a:avLst/>
            </a:prstGeom>
          </p:spPr>
        </p:pic>
        <p:sp>
          <p:nvSpPr>
            <p:cNvPr id="16" name="TextBox 15">
              <a:extLst>
                <a:ext uri="{FF2B5EF4-FFF2-40B4-BE49-F238E27FC236}">
                  <a16:creationId xmlns:a16="http://schemas.microsoft.com/office/drawing/2014/main" id="{24EF4CD5-16C8-1E36-56D8-B96ACA5C4492}"/>
                </a:ext>
              </a:extLst>
            </p:cNvPr>
            <p:cNvSpPr txBox="1"/>
            <p:nvPr/>
          </p:nvSpPr>
          <p:spPr>
            <a:xfrm>
              <a:off x="4480665" y="6240179"/>
              <a:ext cx="1465746" cy="369332"/>
            </a:xfrm>
            <a:prstGeom prst="rect">
              <a:avLst/>
            </a:prstGeom>
            <a:noFill/>
          </p:spPr>
          <p:txBody>
            <a:bodyPr wrap="square" rtlCol="0">
              <a:spAutoFit/>
            </a:bodyPr>
            <a:lstStyle/>
            <a:p>
              <a:r>
                <a:rPr lang="en-US" b="1" dirty="0"/>
                <a:t>Model Cloud</a:t>
              </a:r>
            </a:p>
          </p:txBody>
        </p:sp>
      </p:grpSp>
      <p:pic>
        <p:nvPicPr>
          <p:cNvPr id="22" name="Picture 21">
            <a:extLst>
              <a:ext uri="{FF2B5EF4-FFF2-40B4-BE49-F238E27FC236}">
                <a16:creationId xmlns:a16="http://schemas.microsoft.com/office/drawing/2014/main" id="{03DC0BDD-59FC-C0B1-AB25-D9E773E8911E}"/>
              </a:ext>
            </a:extLst>
          </p:cNvPr>
          <p:cNvPicPr>
            <a:picLocks noChangeAspect="1"/>
          </p:cNvPicPr>
          <p:nvPr/>
        </p:nvPicPr>
        <p:blipFill>
          <a:blip r:embed="rId4"/>
          <a:stretch>
            <a:fillRect/>
          </a:stretch>
        </p:blipFill>
        <p:spPr>
          <a:xfrm>
            <a:off x="993763" y="1793893"/>
            <a:ext cx="1787538" cy="717533"/>
          </a:xfrm>
          <a:prstGeom prst="rect">
            <a:avLst/>
          </a:prstGeom>
        </p:spPr>
      </p:pic>
      <p:pic>
        <p:nvPicPr>
          <p:cNvPr id="23" name="Picture 22">
            <a:extLst>
              <a:ext uri="{FF2B5EF4-FFF2-40B4-BE49-F238E27FC236}">
                <a16:creationId xmlns:a16="http://schemas.microsoft.com/office/drawing/2014/main" id="{838520B6-E266-E3BC-B672-15A2045B3BA8}"/>
              </a:ext>
            </a:extLst>
          </p:cNvPr>
          <p:cNvPicPr>
            <a:picLocks noChangeAspect="1"/>
          </p:cNvPicPr>
          <p:nvPr/>
        </p:nvPicPr>
        <p:blipFill>
          <a:blip r:embed="rId5"/>
          <a:stretch>
            <a:fillRect/>
          </a:stretch>
        </p:blipFill>
        <p:spPr>
          <a:xfrm>
            <a:off x="8145021" y="1271010"/>
            <a:ext cx="1862257" cy="1747816"/>
          </a:xfrm>
          <a:prstGeom prst="rect">
            <a:avLst/>
          </a:prstGeom>
        </p:spPr>
      </p:pic>
      <p:sp>
        <p:nvSpPr>
          <p:cNvPr id="28" name="Arrow: Right 27">
            <a:extLst>
              <a:ext uri="{FF2B5EF4-FFF2-40B4-BE49-F238E27FC236}">
                <a16:creationId xmlns:a16="http://schemas.microsoft.com/office/drawing/2014/main" id="{65169038-8B98-5678-6768-EA9CE466EE3C}"/>
              </a:ext>
            </a:extLst>
          </p:cNvPr>
          <p:cNvSpPr/>
          <p:nvPr/>
        </p:nvSpPr>
        <p:spPr>
          <a:xfrm>
            <a:off x="6255574" y="2054780"/>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C5DD5A28-C8B0-5EE0-B8D1-26302442A6CF}"/>
              </a:ext>
            </a:extLst>
          </p:cNvPr>
          <p:cNvSpPr/>
          <p:nvPr/>
        </p:nvSpPr>
        <p:spPr>
          <a:xfrm>
            <a:off x="7584781" y="2054780"/>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Right 38">
            <a:extLst>
              <a:ext uri="{FF2B5EF4-FFF2-40B4-BE49-F238E27FC236}">
                <a16:creationId xmlns:a16="http://schemas.microsoft.com/office/drawing/2014/main" id="{A0E1B0E2-9238-3AFE-9CE6-8A3446FB053D}"/>
              </a:ext>
            </a:extLst>
          </p:cNvPr>
          <p:cNvSpPr/>
          <p:nvPr/>
        </p:nvSpPr>
        <p:spPr>
          <a:xfrm>
            <a:off x="2963706" y="2042588"/>
            <a:ext cx="317737" cy="336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4286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fltVal val="0"/>
                                          </p:val>
                                        </p:tav>
                                        <p:tav tm="100000">
                                          <p:val>
                                            <p:strVal val="#ppt_w"/>
                                          </p:val>
                                        </p:tav>
                                      </p:tavLst>
                                    </p:anim>
                                    <p:anim calcmode="lin" valueType="num">
                                      <p:cBhvr>
                                        <p:cTn id="26" dur="1000" fill="hold"/>
                                        <p:tgtEl>
                                          <p:spTgt spid="31"/>
                                        </p:tgtEl>
                                        <p:attrNameLst>
                                          <p:attrName>ppt_h</p:attrName>
                                        </p:attrNameLst>
                                      </p:cBhvr>
                                      <p:tavLst>
                                        <p:tav tm="0">
                                          <p:val>
                                            <p:fltVal val="0"/>
                                          </p:val>
                                        </p:tav>
                                        <p:tav tm="100000">
                                          <p:val>
                                            <p:strVal val="#ppt_h"/>
                                          </p:val>
                                        </p:tav>
                                      </p:tavLst>
                                    </p:anim>
                                    <p:anim calcmode="lin" valueType="num">
                                      <p:cBhvr>
                                        <p:cTn id="27" dur="1000" fill="hold"/>
                                        <p:tgtEl>
                                          <p:spTgt spid="31"/>
                                        </p:tgtEl>
                                        <p:attrNameLst>
                                          <p:attrName>style.rotation</p:attrName>
                                        </p:attrNameLst>
                                      </p:cBhvr>
                                      <p:tavLst>
                                        <p:tav tm="0">
                                          <p:val>
                                            <p:fltVal val="90"/>
                                          </p:val>
                                        </p:tav>
                                        <p:tav tm="100000">
                                          <p:val>
                                            <p:fltVal val="0"/>
                                          </p:val>
                                        </p:tav>
                                      </p:tavLst>
                                    </p:anim>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64C574-1794-7A21-9736-13A28F0C7145}"/>
              </a:ext>
            </a:extLst>
          </p:cNvPr>
          <p:cNvPicPr>
            <a:picLocks noChangeAspect="1"/>
          </p:cNvPicPr>
          <p:nvPr/>
        </p:nvPicPr>
        <p:blipFill>
          <a:blip r:embed="rId2"/>
          <a:stretch>
            <a:fillRect/>
          </a:stretch>
        </p:blipFill>
        <p:spPr>
          <a:xfrm>
            <a:off x="1215916" y="1993900"/>
            <a:ext cx="10137884" cy="3873500"/>
          </a:xfrm>
          <a:prstGeom prst="rect">
            <a:avLst/>
          </a:prstGeom>
        </p:spPr>
      </p:pic>
      <p:sp>
        <p:nvSpPr>
          <p:cNvPr id="8" name="Content Placeholder 2">
            <a:extLst>
              <a:ext uri="{FF2B5EF4-FFF2-40B4-BE49-F238E27FC236}">
                <a16:creationId xmlns:a16="http://schemas.microsoft.com/office/drawing/2014/main" id="{313E99B8-D2D6-5EDE-2061-39910C2D8E97}"/>
              </a:ext>
            </a:extLst>
          </p:cNvPr>
          <p:cNvSpPr>
            <a:spLocks noGrp="1"/>
          </p:cNvSpPr>
          <p:nvPr>
            <p:ph idx="1"/>
          </p:nvPr>
        </p:nvSpPr>
        <p:spPr>
          <a:xfrm>
            <a:off x="609588" y="1276303"/>
            <a:ext cx="6400034" cy="2152697"/>
          </a:xfrm>
        </p:spPr>
        <p:txBody>
          <a:bodyPr>
            <a:noAutofit/>
          </a:bodyPr>
          <a:lstStyle/>
          <a:p>
            <a:pPr marR="0" indent="0">
              <a:spcBef>
                <a:spcPts val="0"/>
              </a:spcBef>
              <a:spcAft>
                <a:spcPts val="0"/>
              </a:spcAft>
              <a:buNone/>
            </a:pPr>
            <a:r>
              <a:rPr lang="en-US" sz="1800" dirty="0">
                <a:latin typeface="Calibri" panose="020F0502020204030204" pitchFamily="34" charset="0"/>
              </a:rPr>
              <a:t>To publish select the Main model  and click on publish at the top left. </a:t>
            </a:r>
            <a:r>
              <a:rPr lang="en-US" sz="1800" dirty="0">
                <a:solidFill>
                  <a:srgbClr val="C00000"/>
                </a:solidFill>
                <a:latin typeface="Calibri" panose="020F0502020204030204" pitchFamily="34" charset="0"/>
              </a:rPr>
              <a:t>If the model is not selected, this option will not appear.</a:t>
            </a:r>
            <a:endParaRPr lang="en-US" sz="1800" dirty="0">
              <a:solidFill>
                <a:srgbClr val="C00000"/>
              </a:solidFill>
            </a:endParaRPr>
          </a:p>
        </p:txBody>
      </p:sp>
      <p:sp>
        <p:nvSpPr>
          <p:cNvPr id="9" name="Title 1">
            <a:extLst>
              <a:ext uri="{FF2B5EF4-FFF2-40B4-BE49-F238E27FC236}">
                <a16:creationId xmlns:a16="http://schemas.microsoft.com/office/drawing/2014/main" id="{15E58B07-D7AF-67B1-D997-E2ECAD776B8A}"/>
              </a:ext>
            </a:extLst>
          </p:cNvPr>
          <p:cNvSpPr>
            <a:spLocks noGrp="1"/>
          </p:cNvSpPr>
          <p:nvPr>
            <p:ph type="title"/>
          </p:nvPr>
        </p:nvSpPr>
        <p:spPr>
          <a:xfrm>
            <a:off x="838200" y="365125"/>
            <a:ext cx="10515600" cy="1325563"/>
          </a:xfrm>
        </p:spPr>
        <p:txBody>
          <a:bodyPr/>
          <a:lstStyle/>
          <a:p>
            <a:r>
              <a:rPr lang="en-US" b="1" dirty="0">
                <a:latin typeface="+mn-lt"/>
              </a:rPr>
              <a:t>Publishing From Revit To ACC Docs</a:t>
            </a:r>
          </a:p>
        </p:txBody>
      </p:sp>
    </p:spTree>
    <p:extLst>
      <p:ext uri="{BB962C8B-B14F-4D97-AF65-F5344CB8AC3E}">
        <p14:creationId xmlns:p14="http://schemas.microsoft.com/office/powerpoint/2010/main" val="12292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5131</TotalTime>
  <Words>661</Words>
  <Application>Microsoft Office PowerPoint</Application>
  <PresentationFormat>Widescreen</PresentationFormat>
  <Paragraphs>42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Stencil Std</vt:lpstr>
      <vt:lpstr>Office Theme</vt:lpstr>
      <vt:lpstr>AUTODESK CONSTRUCTION CLOUD</vt:lpstr>
      <vt:lpstr>ACC CLOUD</vt:lpstr>
      <vt:lpstr>Autodesk Collaboration Cloud</vt:lpstr>
      <vt:lpstr>PowerPoint Presentation</vt:lpstr>
      <vt:lpstr>Workflow – Initial Upload</vt:lpstr>
      <vt:lpstr>Workflow – Initial Upload</vt:lpstr>
      <vt:lpstr>Workflow</vt:lpstr>
      <vt:lpstr>Publishing From Revit To ACC Docs</vt:lpstr>
      <vt:lpstr>Publishing From Revit To ACC Docs</vt:lpstr>
      <vt:lpstr>Publishing From Revit To ACC Docs</vt:lpstr>
      <vt:lpstr>Publishing From Revit To ACC Docs</vt:lpstr>
      <vt:lpstr>Publishing from Revit To ACC Docs</vt:lpstr>
      <vt:lpstr>Sharing from ACC Docs to Consultants</vt:lpstr>
      <vt:lpstr>Sharing from ACC Docs to Consultants</vt:lpstr>
      <vt:lpstr>Sharing from ACC Docs to Consultants</vt:lpstr>
      <vt:lpstr>Receiving a model from Consultants</vt:lpstr>
      <vt:lpstr>Consumed Models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jhon Heredia</dc:creator>
  <cp:lastModifiedBy>Christian Quintero Kwok</cp:lastModifiedBy>
  <cp:revision>118</cp:revision>
  <cp:lastPrinted>2022-11-20T04:28:42Z</cp:lastPrinted>
  <dcterms:created xsi:type="dcterms:W3CDTF">2022-11-15T03:56:20Z</dcterms:created>
  <dcterms:modified xsi:type="dcterms:W3CDTF">2023-05-24T22:38:57Z</dcterms:modified>
</cp:coreProperties>
</file>